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1" r:id="rId2"/>
    <p:sldId id="406" r:id="rId3"/>
    <p:sldId id="380" r:id="rId4"/>
    <p:sldId id="367" r:id="rId5"/>
    <p:sldId id="396" r:id="rId6"/>
    <p:sldId id="401" r:id="rId7"/>
    <p:sldId id="403" r:id="rId8"/>
    <p:sldId id="394" r:id="rId9"/>
    <p:sldId id="407" r:id="rId10"/>
    <p:sldId id="382" r:id="rId11"/>
    <p:sldId id="413" r:id="rId12"/>
    <p:sldId id="408" r:id="rId13"/>
    <p:sldId id="409" r:id="rId14"/>
    <p:sldId id="410" r:id="rId15"/>
    <p:sldId id="411" r:id="rId16"/>
    <p:sldId id="412" r:id="rId17"/>
    <p:sldId id="405" r:id="rId18"/>
    <p:sldId id="377" r:id="rId1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05594"/>
    <a:srgbClr val="3392E9"/>
    <a:srgbClr val="FCEA04"/>
    <a:srgbClr val="FC0128"/>
    <a:srgbClr val="D10124"/>
    <a:srgbClr val="0053A1"/>
    <a:srgbClr val="EBF5FF"/>
    <a:srgbClr val="FCD1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 autoAdjust="0"/>
    <p:restoredTop sz="92334" autoAdjust="0"/>
  </p:normalViewPr>
  <p:slideViewPr>
    <p:cSldViewPr snapToGrid="0">
      <p:cViewPr varScale="1">
        <p:scale>
          <a:sx n="94" d="100"/>
          <a:sy n="94" d="100"/>
        </p:scale>
        <p:origin x="-760" y="-112"/>
      </p:cViewPr>
      <p:guideLst>
        <p:guide orient="horz" pos="182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notesViewPr>
    <p:cSldViewPr snapToGrid="0">
      <p:cViewPr>
        <p:scale>
          <a:sx n="125" d="100"/>
          <a:sy n="125" d="100"/>
        </p:scale>
        <p:origin x="-132" y="312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B33469-F0A8-4792-95C0-7F63D0B91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381000"/>
            <a:ext cx="6953250" cy="5213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5632450"/>
            <a:ext cx="69484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pPr>
              <a:defRPr/>
            </a:pPr>
            <a:fld id="{BBC3CB41-6C00-45D9-ABF2-71DC47A17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5F4F04-7C15-41A1-AA86-269E0477BBE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381000"/>
            <a:ext cx="6950075" cy="52133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A882CF-B72C-4C52-9FF9-FE20C379DEB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381000"/>
            <a:ext cx="6950075" cy="52133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STATION is Opening with December 2010 Service Changes.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32363-4B2E-4356-871B-51B05DE3D98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381000"/>
            <a:ext cx="6950075" cy="52133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AEC98A-C6D7-4A77-BA0E-41A80A3C4AF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381000"/>
            <a:ext cx="6950075" cy="52133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1A177-B0B0-4213-AA67-FCC6D951CA9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381000"/>
            <a:ext cx="6950075" cy="52133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3D9CE-4B7E-4DF1-A526-AED6AAA5BEB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381000"/>
            <a:ext cx="6950075" cy="52133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4B8A3-41C8-4573-8A6A-CBB4BE4B292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381000"/>
            <a:ext cx="6950075" cy="52133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Major destination s east, north and west of downtown, (Roseville, S. Louis Park, Golden Valley) would be served in the long-term (2020?) by new direct commuter routes.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D3FC2-5A9E-4A98-8F8B-0680BA22370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381000"/>
            <a:ext cx="6950075" cy="52133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Rt 46 Weekday rides in early 2010 = 833</a:t>
            </a:r>
          </a:p>
          <a:p>
            <a:pPr eaLnBrk="1" hangingPunct="1"/>
            <a:r>
              <a:rPr lang="en-US" smtClean="0"/>
              <a:t>Rt 146 Weekday rides in early 2010 = 565, but used to be higher. Before construction of I-35W / Hwy 62 and Marq2 daily rides exceeded 800.</a:t>
            </a:r>
          </a:p>
          <a:p>
            <a:pPr eaLnBrk="1" hangingPunct="1"/>
            <a:r>
              <a:rPr lang="en-US" smtClean="0"/>
              <a:t>Rt. 152 Weekday rides in early 2010 = 144, but used to be higher before construction of I-35W / Hwy 62 and introduction of Rt 579 Southdale – U of M express.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D4BC6-DF3D-401C-A1DB-17B36ABCCDC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381000"/>
            <a:ext cx="6950075" cy="52133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Rt 46 Weekday rides in early 2010 = 833</a:t>
            </a:r>
          </a:p>
          <a:p>
            <a:pPr eaLnBrk="1" hangingPunct="1"/>
            <a:r>
              <a:rPr lang="en-US" smtClean="0"/>
              <a:t>Rt 146 Weekday rides in early 2010 = 565, but used to be higher. Before construction of I-35W / Hwy 62 and Marq2 daily rides exceeded 800.</a:t>
            </a:r>
          </a:p>
          <a:p>
            <a:pPr eaLnBrk="1" hangingPunct="1"/>
            <a:r>
              <a:rPr lang="en-US" smtClean="0"/>
              <a:t>Rt. 152 Weekday rides in early 2010 = 144, but used to be higher before construction of I-35W / Hwy 62 and introduction of Rt 579 Southdale – U of M express.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373F31-63BE-4BE2-8A05-E611D9F5842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381000"/>
            <a:ext cx="6950075" cy="52133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3229B-E2F9-4F4D-ADDC-2DC7C0EE837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381000"/>
            <a:ext cx="6950075" cy="52133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Way-finding signage is recommended for Route 18 riders coming from Nicollet Avenue so that they are directed to and from the I-35W and 46</a:t>
            </a:r>
            <a:r>
              <a:rPr lang="en-US" baseline="30000" smtClean="0"/>
              <a:t>th</a:t>
            </a:r>
            <a:r>
              <a:rPr lang="en-US" smtClean="0"/>
              <a:t> St. Station.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4A661-03F8-4830-AB28-434DDDB4487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381000"/>
            <a:ext cx="6950075" cy="52133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Proposed travel times are approximate.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4F16-6CBA-4C53-BA50-42569B023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B1826-2118-48DE-8697-50AF761B9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604838"/>
            <a:ext cx="2060575" cy="552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604838"/>
            <a:ext cx="6029325" cy="5521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2F19C-44CC-40BB-9405-8FC750B26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4500" y="604838"/>
            <a:ext cx="82423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582EB-B362-4AC8-BF59-D018344EA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8EDA0-2F54-491E-872B-E60D9AD81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41F85-21B6-4FF9-AAC6-2CA311008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1975"/>
            <a:ext cx="4038600" cy="4294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1975"/>
            <a:ext cx="4038600" cy="4294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E3FE-9D8F-42FE-9367-E5E405AFF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DCE5-7E8B-497B-8444-85F7C052D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464EB-8061-4BBF-AF18-9AE20107B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0F222-0C53-4982-8BCF-753788A9C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E719-A444-45B6-B419-7B0CD6194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B1A43-8D26-4BBE-A0EA-235081CCF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opstripe-full-PPT-150dpi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604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31975"/>
            <a:ext cx="82296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B6819A8-C404-4C4E-AD3F-31C8440AE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055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05594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05594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05594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05594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105594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105594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105594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105594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0124"/>
        </a:buClr>
        <a:buSzPct val="125000"/>
        <a:buChar char="•"/>
        <a:defRPr sz="2800">
          <a:solidFill>
            <a:srgbClr val="1055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055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4" Type="http://schemas.openxmlformats.org/officeDocument/2006/relationships/image" Target="NULL"/><Relationship Id="rId5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Relationship Id="rId6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28738"/>
            <a:ext cx="9144000" cy="9826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I-35W and 46</a:t>
            </a:r>
            <a:r>
              <a:rPr lang="en-US" sz="4000" baseline="30000" smtClean="0"/>
              <a:t>th</a:t>
            </a:r>
            <a:r>
              <a:rPr lang="en-US" sz="4000" smtClean="0"/>
              <a:t> Street Station Concept Service Plan and Construction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1288" y="2630488"/>
            <a:ext cx="4303712" cy="2565400"/>
          </a:xfrm>
        </p:spPr>
        <p:txBody>
          <a:bodyPr/>
          <a:lstStyle/>
          <a:p>
            <a:pPr eaLnBrk="1" hangingPunct="1"/>
            <a:r>
              <a:rPr lang="en-US" sz="2400" i="1" smtClean="0"/>
              <a:t>John Dillery &amp;</a:t>
            </a:r>
          </a:p>
          <a:p>
            <a:pPr eaLnBrk="1" hangingPunct="1"/>
            <a:r>
              <a:rPr lang="en-US" sz="2400" i="1" smtClean="0"/>
              <a:t>Mac Sweidan</a:t>
            </a:r>
            <a:br>
              <a:rPr lang="en-US" sz="2400" i="1" smtClean="0"/>
            </a:br>
            <a:endParaRPr lang="en-US" sz="2400" i="1" smtClean="0"/>
          </a:p>
          <a:p>
            <a:pPr eaLnBrk="1" hangingPunct="1">
              <a:spcBef>
                <a:spcPct val="10000"/>
              </a:spcBef>
            </a:pPr>
            <a:r>
              <a:rPr lang="en-US" sz="2400" i="1" smtClean="0"/>
              <a:t>Kingfield Neighborhood Association</a:t>
            </a:r>
          </a:p>
          <a:p>
            <a:pPr eaLnBrk="1" hangingPunct="1">
              <a:spcBef>
                <a:spcPct val="10000"/>
              </a:spcBef>
            </a:pPr>
            <a:r>
              <a:rPr lang="en-US" sz="2400" i="1" smtClean="0"/>
              <a:t>June 2010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1763" y="2314575"/>
            <a:ext cx="55451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4838"/>
            <a:ext cx="8661400" cy="1143000"/>
          </a:xfrm>
        </p:spPr>
        <p:txBody>
          <a:bodyPr/>
          <a:lstStyle/>
          <a:p>
            <a:pPr eaLnBrk="1" hangingPunct="1"/>
            <a:r>
              <a:rPr lang="en-US" smtClean="0"/>
              <a:t>I-35W and 46</a:t>
            </a:r>
            <a:r>
              <a:rPr lang="en-US" baseline="30000" smtClean="0"/>
              <a:t>th</a:t>
            </a:r>
            <a:r>
              <a:rPr lang="en-US" smtClean="0"/>
              <a:t> St. Station Design Elements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screen">
            <a:lum bright="12000" contrast="6000"/>
          </a:blip>
          <a:srcRect/>
          <a:stretch>
            <a:fillRect/>
          </a:stretch>
        </p:blipFill>
        <p:spPr bwMode="auto">
          <a:xfrm>
            <a:off x="76200" y="3937000"/>
            <a:ext cx="45608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87825" y="1846263"/>
            <a:ext cx="488315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831975"/>
            <a:ext cx="8229600" cy="4294188"/>
          </a:xfrm>
          <a:noFill/>
        </p:spPr>
        <p:txBody>
          <a:bodyPr/>
          <a:lstStyle/>
          <a:p>
            <a:pPr eaLnBrk="1" hangingPunct="1">
              <a:buSzPct val="100000"/>
            </a:pPr>
            <a:r>
              <a:rPr lang="en-US" smtClean="0"/>
              <a:t>Safety/Security</a:t>
            </a:r>
          </a:p>
          <a:p>
            <a:pPr eaLnBrk="1" hangingPunct="1">
              <a:buSzPct val="100000"/>
            </a:pPr>
            <a:r>
              <a:rPr lang="en-US" smtClean="0"/>
              <a:t>Environmental</a:t>
            </a:r>
          </a:p>
          <a:p>
            <a:pPr eaLnBrk="1" hangingPunct="1">
              <a:buSzPct val="100000"/>
            </a:pPr>
            <a:r>
              <a:rPr lang="en-US" smtClean="0"/>
              <a:t>Customer amenities</a:t>
            </a:r>
          </a:p>
          <a:p>
            <a:pPr eaLnBrk="1" hangingPunct="1">
              <a:buSzPct val="100000"/>
            </a:pPr>
            <a:r>
              <a:rPr lang="en-US" smtClean="0"/>
              <a:t>Real-Time information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161338" y="5986463"/>
            <a:ext cx="982662" cy="871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1" name="Picture 1" descr="bikelocations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1950" y="652463"/>
            <a:ext cx="805815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astbik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073660" y="2880111"/>
            <a:ext cx="2070340" cy="151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westbik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3001989"/>
            <a:ext cx="1828800" cy="1376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Arrow Connector 5"/>
          <p:cNvCxnSpPr/>
          <p:nvPr/>
        </p:nvCxnSpPr>
        <p:spPr>
          <a:xfrm>
            <a:off x="1190625" y="4365625"/>
            <a:ext cx="585788" cy="56832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6918325" y="4121150"/>
            <a:ext cx="1066800" cy="74453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3188" y="617538"/>
            <a:ext cx="8897937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300" y="617538"/>
            <a:ext cx="8575675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6375" y="620713"/>
            <a:ext cx="8742363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38175"/>
            <a:ext cx="91440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575" y="638175"/>
            <a:ext cx="886777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646113"/>
            <a:ext cx="8499475" cy="657225"/>
          </a:xfrm>
        </p:spPr>
        <p:txBody>
          <a:bodyPr/>
          <a:lstStyle/>
          <a:p>
            <a:pPr eaLnBrk="1" hangingPunct="1"/>
            <a:r>
              <a:rPr lang="en-US" smtClean="0"/>
              <a:t>Next Steps</a:t>
            </a:r>
            <a:r>
              <a:rPr lang="en-US" sz="2800" smtClean="0"/>
              <a:t>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76200" y="-2868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5060950" y="1646238"/>
            <a:ext cx="3938588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 sz="2000" b="1">
                <a:latin typeface="Calibri" pitchFamily="34" charset="0"/>
                <a:cs typeface="Times New Roman" pitchFamily="18" charset="0"/>
              </a:rPr>
              <a:t>Tuesday, June 15</a:t>
            </a:r>
            <a:r>
              <a:rPr lang="en-US" sz="2000" b="1" baseline="30000">
                <a:latin typeface="Calibri" pitchFamily="34" charset="0"/>
                <a:cs typeface="Times New Roman" pitchFamily="18" charset="0"/>
              </a:rPr>
              <a:t>th</a:t>
            </a:r>
            <a:r>
              <a:rPr lang="en-US" sz="2000" b="1">
                <a:latin typeface="Calibri" pitchFamily="34" charset="0"/>
                <a:cs typeface="Times New Roman" pitchFamily="18" charset="0"/>
              </a:rPr>
              <a:t>, 5:00 – 7:00 p.m.</a:t>
            </a:r>
            <a:endParaRPr lang="en-US" sz="2000"/>
          </a:p>
          <a:p>
            <a:pPr eaLnBrk="0" hangingPunct="0"/>
            <a:r>
              <a:rPr lang="en-US" sz="2000" b="1">
                <a:latin typeface="Calibri" pitchFamily="34" charset="0"/>
                <a:cs typeface="Times New Roman" pitchFamily="18" charset="0"/>
              </a:rPr>
              <a:t>Public Informational Meeting</a:t>
            </a:r>
            <a:endParaRPr lang="en-US" sz="2000"/>
          </a:p>
          <a:p>
            <a:pPr eaLnBrk="0" hangingPunct="0"/>
            <a:r>
              <a:rPr lang="en-US" sz="2000">
                <a:latin typeface="Calibri" pitchFamily="34" charset="0"/>
                <a:cs typeface="Times New Roman" pitchFamily="18" charset="0"/>
              </a:rPr>
              <a:t>Fuller Park</a:t>
            </a:r>
            <a:endParaRPr lang="en-US" sz="2000"/>
          </a:p>
          <a:p>
            <a:pPr eaLnBrk="0" hangingPunct="0"/>
            <a:r>
              <a:rPr lang="en-US" sz="2000">
                <a:latin typeface="Calibri" pitchFamily="34" charset="0"/>
                <a:cs typeface="Times New Roman" pitchFamily="18" charset="0"/>
              </a:rPr>
              <a:t>4800 Grand Ave. S</a:t>
            </a:r>
            <a:br>
              <a:rPr lang="en-US" sz="2000">
                <a:latin typeface="Calibri" pitchFamily="34" charset="0"/>
                <a:cs typeface="Times New Roman" pitchFamily="18" charset="0"/>
              </a:rPr>
            </a:br>
            <a:r>
              <a:rPr lang="en-US" sz="2000">
                <a:latin typeface="Calibri" pitchFamily="34" charset="0"/>
                <a:cs typeface="Times New Roman" pitchFamily="18" charset="0"/>
              </a:rPr>
              <a:t>Minneapolis, MN 55419</a:t>
            </a:r>
            <a:endParaRPr lang="en-US" sz="2000"/>
          </a:p>
          <a:p>
            <a:pPr eaLnBrk="0" hangingPunct="0"/>
            <a:endParaRPr lang="en-US" sz="2000"/>
          </a:p>
          <a:p>
            <a:pPr eaLnBrk="0" hangingPunct="0"/>
            <a:r>
              <a:rPr lang="en-US" sz="1100">
                <a:latin typeface="Calibri" pitchFamily="34" charset="0"/>
                <a:cs typeface="Times New Roman" pitchFamily="18" charset="0"/>
              </a:rPr>
              <a:t> </a:t>
            </a:r>
            <a:endParaRPr lang="en-US" sz="600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5106988" y="3490913"/>
            <a:ext cx="37401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/>
              <a:t/>
            </a:r>
            <a:br>
              <a:rPr lang="en-US" sz="2000"/>
            </a:br>
            <a:r>
              <a:rPr lang="en-US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Tuesday, June 29</a:t>
            </a:r>
            <a:r>
              <a:rPr lang="en-US" sz="2000" b="1" baseline="30000">
                <a:latin typeface="Calibri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lang="en-US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, 11:30 – 1 p.m.</a:t>
            </a:r>
            <a:endParaRPr lang="en-US" sz="2000"/>
          </a:p>
          <a:p>
            <a:pPr eaLnBrk="0" hangingPunct="0"/>
            <a:r>
              <a:rPr lang="en-US" sz="2000" b="1">
                <a:latin typeface="Calibri" pitchFamily="34" charset="0"/>
              </a:rPr>
              <a:t>Public Hearing</a:t>
            </a:r>
            <a:endParaRPr lang="en-US" sz="2000"/>
          </a:p>
          <a:p>
            <a:pPr eaLnBrk="0" hangingPunct="0"/>
            <a:r>
              <a:rPr lang="en-US" sz="2000">
                <a:latin typeface="Calibri" pitchFamily="34" charset="0"/>
              </a:rPr>
              <a:t>Minneapolis Central Library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300 Nicollet Mall</a:t>
            </a:r>
            <a:endParaRPr lang="en-US" sz="2000"/>
          </a:p>
          <a:p>
            <a:pPr eaLnBrk="0" hangingPunct="0"/>
            <a:r>
              <a:rPr lang="en-US" sz="2000">
                <a:latin typeface="Calibri" pitchFamily="34" charset="0"/>
              </a:rPr>
              <a:t>Minneapolis, MN 55401</a:t>
            </a:r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843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38125" y="1593850"/>
            <a:ext cx="5108575" cy="1938338"/>
          </a:xfrm>
          <a:noFill/>
        </p:spPr>
        <p:txBody>
          <a:bodyPr/>
          <a:lstStyle/>
          <a:p>
            <a:pPr eaLnBrk="1" hangingPunct="1"/>
            <a:r>
              <a:rPr lang="en-US" b="1" smtClean="0"/>
              <a:t>June: Public meetings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Comments via website, email, fax, data center thru July 9, 2010</a:t>
            </a:r>
          </a:p>
          <a:p>
            <a:pPr eaLnBrk="1" hangingPunct="1"/>
            <a:endParaRPr lang="en-US" sz="800" b="1" smtClean="0"/>
          </a:p>
          <a:p>
            <a:pPr eaLnBrk="1" hangingPunct="1"/>
            <a:r>
              <a:rPr lang="en-US" b="1" smtClean="0"/>
              <a:t>July: Concept plan</a:t>
            </a:r>
          </a:p>
          <a:p>
            <a:pPr eaLnBrk="1" hangingPunct="1">
              <a:buFontTx/>
              <a:buNone/>
            </a:pPr>
            <a:r>
              <a:rPr lang="en-US" b="1" smtClean="0"/>
              <a:t>              modification</a:t>
            </a:r>
          </a:p>
          <a:p>
            <a:pPr eaLnBrk="1" hangingPunct="1">
              <a:buFontTx/>
              <a:buNone/>
            </a:pPr>
            <a:endParaRPr lang="en-US" sz="800" b="1" smtClean="0"/>
          </a:p>
          <a:p>
            <a:pPr eaLnBrk="1" hangingPunct="1"/>
            <a:r>
              <a:rPr lang="en-US" b="1" smtClean="0"/>
              <a:t>August: Met Council </a:t>
            </a:r>
          </a:p>
          <a:p>
            <a:pPr eaLnBrk="1" hangingPunct="1">
              <a:buFontTx/>
              <a:buNone/>
            </a:pPr>
            <a:r>
              <a:rPr lang="en-US" b="1" smtClean="0"/>
              <a:t>                   final approval</a:t>
            </a:r>
          </a:p>
          <a:p>
            <a:pPr eaLnBrk="1" hangingPunct="1">
              <a:buFontTx/>
              <a:buNone/>
            </a:pPr>
            <a:endParaRPr lang="en-US" sz="800" b="1" smtClean="0"/>
          </a:p>
          <a:p>
            <a:pPr eaLnBrk="1" hangingPunct="1"/>
            <a:r>
              <a:rPr lang="en-US" b="1" smtClean="0"/>
              <a:t>December: Implementation</a:t>
            </a: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5091113" y="3773488"/>
            <a:ext cx="3814762" cy="173196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0413" y="1408113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Thank you.  Questions?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1788" y="3448050"/>
            <a:ext cx="6262687" cy="2565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i="1" smtClean="0"/>
              <a:t>www.metrotransit.org/35W-BRT/</a:t>
            </a:r>
          </a:p>
          <a:p>
            <a:pPr eaLnBrk="1" hangingPunct="1">
              <a:spcBef>
                <a:spcPct val="0"/>
              </a:spcBef>
            </a:pPr>
            <a:endParaRPr lang="en-US" i="1" smtClean="0"/>
          </a:p>
          <a:p>
            <a:pPr eaLnBrk="1" hangingPunct="1">
              <a:spcBef>
                <a:spcPct val="0"/>
              </a:spcBef>
            </a:pPr>
            <a:r>
              <a:rPr lang="en-US" i="1" smtClean="0"/>
              <a:t>Send comments to:</a:t>
            </a:r>
          </a:p>
          <a:p>
            <a:pPr eaLnBrk="1" hangingPunct="1">
              <a:spcBef>
                <a:spcPct val="0"/>
              </a:spcBef>
            </a:pPr>
            <a:r>
              <a:rPr lang="en-US" b="1" i="1" smtClean="0"/>
              <a:t>35W-BRTstation@metc.state.mn.us</a:t>
            </a:r>
          </a:p>
          <a:p>
            <a:pPr eaLnBrk="1" hangingPunct="1">
              <a:spcBef>
                <a:spcPct val="0"/>
              </a:spcBef>
            </a:pPr>
            <a:endParaRPr 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28738"/>
            <a:ext cx="9144000" cy="9826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I-35W and 46</a:t>
            </a:r>
            <a:r>
              <a:rPr lang="en-US" sz="4000" baseline="30000" smtClean="0"/>
              <a:t>th</a:t>
            </a:r>
            <a:r>
              <a:rPr lang="en-US" sz="4000" smtClean="0"/>
              <a:t> Street Station Concept Service Plan and Construction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1763" y="2314575"/>
            <a:ext cx="55451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645150" y="1582738"/>
            <a:ext cx="321945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1">
              <a:solidFill>
                <a:srgbClr val="105594"/>
              </a:solidFill>
              <a:latin typeface="Calibri" pitchFamily="34" charset="0"/>
            </a:endParaRPr>
          </a:p>
          <a:p>
            <a:pPr>
              <a:buClr>
                <a:srgbClr val="D10124"/>
              </a:buClr>
              <a:buFontTx/>
              <a:buChar char="•"/>
            </a:pPr>
            <a:r>
              <a:rPr lang="en-US" sz="2800" b="1">
                <a:solidFill>
                  <a:srgbClr val="105594"/>
                </a:solidFill>
                <a:latin typeface="Calibri" pitchFamily="34" charset="0"/>
              </a:rPr>
              <a:t>  Planning for the  </a:t>
            </a:r>
          </a:p>
          <a:p>
            <a:r>
              <a:rPr lang="en-US" sz="2800" b="1">
                <a:solidFill>
                  <a:srgbClr val="105594"/>
                </a:solidFill>
                <a:latin typeface="Calibri" pitchFamily="34" charset="0"/>
              </a:rPr>
              <a:t>    Future – BRT</a:t>
            </a:r>
          </a:p>
          <a:p>
            <a:r>
              <a:rPr lang="en-US" sz="2800" b="1">
                <a:solidFill>
                  <a:srgbClr val="105594"/>
                </a:solidFill>
                <a:latin typeface="Calibri" pitchFamily="34" charset="0"/>
              </a:rPr>
              <a:t> </a:t>
            </a:r>
          </a:p>
          <a:p>
            <a:pPr>
              <a:buClr>
                <a:srgbClr val="D10124"/>
              </a:buClr>
              <a:buFontTx/>
              <a:buChar char="•"/>
            </a:pPr>
            <a:r>
              <a:rPr lang="en-US" sz="2800" b="1">
                <a:solidFill>
                  <a:srgbClr val="105594"/>
                </a:solidFill>
                <a:latin typeface="Calibri" pitchFamily="34" charset="0"/>
              </a:rPr>
              <a:t>  Concept Service</a:t>
            </a:r>
          </a:p>
          <a:p>
            <a:r>
              <a:rPr lang="en-US" sz="2800" b="1">
                <a:solidFill>
                  <a:srgbClr val="105594"/>
                </a:solidFill>
                <a:latin typeface="Calibri" pitchFamily="34" charset="0"/>
              </a:rPr>
              <a:t>     Plan</a:t>
            </a:r>
          </a:p>
          <a:p>
            <a:pPr>
              <a:buFontTx/>
              <a:buChar char="•"/>
            </a:pPr>
            <a:endParaRPr lang="en-US" sz="2800" b="1">
              <a:solidFill>
                <a:srgbClr val="105594"/>
              </a:solidFill>
              <a:latin typeface="Calibri" pitchFamily="34" charset="0"/>
            </a:endParaRPr>
          </a:p>
          <a:p>
            <a:pPr>
              <a:buClr>
                <a:srgbClr val="D10124"/>
              </a:buClr>
              <a:buFontTx/>
              <a:buChar char="•"/>
            </a:pPr>
            <a:r>
              <a:rPr lang="en-US" sz="2800" b="1">
                <a:solidFill>
                  <a:srgbClr val="105594"/>
                </a:solidFill>
                <a:latin typeface="Calibri" pitchFamily="34" charset="0"/>
              </a:rPr>
              <a:t>  46</a:t>
            </a:r>
            <a:r>
              <a:rPr lang="en-US" sz="2800" b="1" baseline="30000">
                <a:solidFill>
                  <a:srgbClr val="105594"/>
                </a:solidFill>
                <a:latin typeface="Calibri" pitchFamily="34" charset="0"/>
              </a:rPr>
              <a:t>th</a:t>
            </a:r>
            <a:r>
              <a:rPr lang="en-US" sz="2800" b="1">
                <a:solidFill>
                  <a:srgbClr val="105594"/>
                </a:solidFill>
                <a:latin typeface="Calibri" pitchFamily="34" charset="0"/>
              </a:rPr>
              <a:t> St Station</a:t>
            </a:r>
          </a:p>
          <a:p>
            <a:endParaRPr lang="en-US" sz="2800" b="1">
              <a:solidFill>
                <a:srgbClr val="105594"/>
              </a:solidFill>
              <a:latin typeface="Calibri" pitchFamily="34" charset="0"/>
            </a:endParaRPr>
          </a:p>
          <a:p>
            <a:pPr>
              <a:buClr>
                <a:srgbClr val="D10124"/>
              </a:buClr>
              <a:buFontTx/>
              <a:buChar char="•"/>
            </a:pPr>
            <a:r>
              <a:rPr lang="en-US" sz="2800" b="1">
                <a:solidFill>
                  <a:srgbClr val="105594"/>
                </a:solidFill>
                <a:latin typeface="Calibri" pitchFamily="34" charset="0"/>
              </a:rPr>
              <a:t>  Public Input</a:t>
            </a:r>
          </a:p>
          <a:p>
            <a:endParaRPr lang="en-US" sz="2800" b="1">
              <a:solidFill>
                <a:srgbClr val="1055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0425" y="1077913"/>
            <a:ext cx="8499475" cy="657225"/>
          </a:xfrm>
        </p:spPr>
        <p:txBody>
          <a:bodyPr/>
          <a:lstStyle/>
          <a:p>
            <a:pPr eaLnBrk="1" hangingPunct="1"/>
            <a:r>
              <a:rPr lang="en-US" sz="3200" smtClean="0"/>
              <a:t>Planning for future BRT </a:t>
            </a:r>
          </a:p>
        </p:txBody>
      </p:sp>
      <p:pic>
        <p:nvPicPr>
          <p:cNvPr id="4099" name="Picture 4" descr="brt map simple2"/>
          <p:cNvPicPr>
            <a:picLocks noChangeAspect="1" noChangeArrowheads="1"/>
          </p:cNvPicPr>
          <p:nvPr/>
        </p:nvPicPr>
        <p:blipFill>
          <a:blip r:embed="rId3" cstate="screen"/>
          <a:srcRect l="2692" t="1599" r="3418"/>
          <a:stretch>
            <a:fillRect/>
          </a:stretch>
        </p:blipFill>
        <p:spPr bwMode="auto">
          <a:xfrm>
            <a:off x="103188" y="681038"/>
            <a:ext cx="4554537" cy="61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1957388" y="2081213"/>
            <a:ext cx="1209675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51375" y="1636713"/>
            <a:ext cx="4219575" cy="4795837"/>
          </a:xfrm>
          <a:noFill/>
        </p:spPr>
        <p:txBody>
          <a:bodyPr/>
          <a:lstStyle/>
          <a:p>
            <a:pPr eaLnBrk="1" hangingPunct="1">
              <a:buSzPct val="100000"/>
            </a:pPr>
            <a:r>
              <a:rPr lang="en-US" smtClean="0"/>
              <a:t>Higher frequency</a:t>
            </a:r>
          </a:p>
          <a:p>
            <a:pPr eaLnBrk="1" hangingPunct="1">
              <a:buSzPct val="100000"/>
            </a:pPr>
            <a:r>
              <a:rPr lang="en-US" smtClean="0"/>
              <a:t>More destinations</a:t>
            </a:r>
          </a:p>
          <a:p>
            <a:pPr eaLnBrk="1" hangingPunct="1">
              <a:buSzPct val="100000"/>
            </a:pPr>
            <a:r>
              <a:rPr lang="en-US" smtClean="0"/>
              <a:t>Flexible and efficient </a:t>
            </a:r>
          </a:p>
          <a:p>
            <a:pPr eaLnBrk="1" hangingPunct="1">
              <a:buSzPct val="100000"/>
            </a:pPr>
            <a:r>
              <a:rPr lang="en-US" smtClean="0"/>
              <a:t>35W BRT coming in 2012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334963" y="954088"/>
            <a:ext cx="847725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105594"/>
                </a:solidFill>
                <a:latin typeface="Calibri" pitchFamily="34" charset="0"/>
              </a:rPr>
              <a:t> </a:t>
            </a:r>
            <a:r>
              <a:rPr lang="en-US" sz="3200" b="1">
                <a:solidFill>
                  <a:srgbClr val="105594"/>
                </a:solidFill>
                <a:latin typeface="Calibri" pitchFamily="34" charset="0"/>
              </a:rPr>
              <a:t>Purpose for I-35W and 46th St. Station:</a:t>
            </a:r>
          </a:p>
          <a:p>
            <a:endParaRPr lang="en-US" sz="3200" b="1">
              <a:solidFill>
                <a:srgbClr val="105594"/>
              </a:solidFill>
              <a:latin typeface="Calibri" pitchFamily="34" charset="0"/>
            </a:endParaRPr>
          </a:p>
          <a:p>
            <a:pPr>
              <a:buClr>
                <a:srgbClr val="D10124"/>
              </a:buClr>
              <a:buFontTx/>
              <a:buChar char="•"/>
            </a:pPr>
            <a:r>
              <a:rPr lang="en-US" sz="2800" b="1">
                <a:solidFill>
                  <a:srgbClr val="105594"/>
                </a:solidFill>
                <a:latin typeface="Calibri" pitchFamily="34" charset="0"/>
              </a:rPr>
              <a:t> A key part of the I-35W Bus Rapid Transit (BRT) plan</a:t>
            </a:r>
          </a:p>
          <a:p>
            <a:endParaRPr lang="en-US" sz="2400" b="1">
              <a:solidFill>
                <a:srgbClr val="105594"/>
              </a:solidFill>
              <a:latin typeface="Calibri" pitchFamily="34" charset="0"/>
            </a:endParaRPr>
          </a:p>
          <a:p>
            <a:pPr>
              <a:buClr>
                <a:srgbClr val="D10124"/>
              </a:buClr>
              <a:buFontTx/>
              <a:buChar char="•"/>
            </a:pPr>
            <a:r>
              <a:rPr lang="en-US" sz="2400" b="1">
                <a:solidFill>
                  <a:srgbClr val="105594"/>
                </a:solidFill>
                <a:latin typeface="Calibri" pitchFamily="34" charset="0"/>
              </a:rPr>
              <a:t> </a:t>
            </a:r>
            <a:r>
              <a:rPr lang="en-US" sz="2800" b="1">
                <a:solidFill>
                  <a:srgbClr val="105594"/>
                </a:solidFill>
                <a:latin typeface="Calibri" pitchFamily="34" charset="0"/>
              </a:rPr>
              <a:t>Provides access by bus rapid transit to: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b="1">
                <a:solidFill>
                  <a:srgbClr val="105594"/>
                </a:solidFill>
                <a:latin typeface="Calibri" pitchFamily="34" charset="0"/>
              </a:rPr>
              <a:t> South suburban locations (reverse-commute)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b="1">
                <a:solidFill>
                  <a:srgbClr val="105594"/>
                </a:solidFill>
                <a:latin typeface="Calibri" pitchFamily="34" charset="0"/>
              </a:rPr>
              <a:t> Downtown Minneapolis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b="1">
                <a:solidFill>
                  <a:srgbClr val="105594"/>
                </a:solidFill>
                <a:latin typeface="Calibri" pitchFamily="34" charset="0"/>
              </a:rPr>
              <a:t> The University of Minnesota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b="1">
                <a:solidFill>
                  <a:srgbClr val="105594"/>
                </a:solidFill>
                <a:latin typeface="Calibri" pitchFamily="34" charset="0"/>
              </a:rPr>
              <a:t> Major destinations east, north and west of downtown.</a:t>
            </a:r>
          </a:p>
          <a:p>
            <a:r>
              <a:rPr lang="en-US" sz="2400" b="1">
                <a:solidFill>
                  <a:srgbClr val="105594"/>
                </a:solidFill>
                <a:latin typeface="Calibri" pitchFamily="34" charset="0"/>
              </a:rPr>
              <a:t> </a:t>
            </a:r>
          </a:p>
          <a:p>
            <a:pPr>
              <a:buClr>
                <a:srgbClr val="D10124"/>
              </a:buClr>
              <a:buFontTx/>
              <a:buChar char="•"/>
            </a:pPr>
            <a:r>
              <a:rPr lang="en-US" sz="2400" b="1">
                <a:solidFill>
                  <a:srgbClr val="105594"/>
                </a:solidFill>
                <a:latin typeface="Calibri" pitchFamily="34" charset="0"/>
              </a:rPr>
              <a:t> </a:t>
            </a:r>
            <a:r>
              <a:rPr lang="en-US" sz="2800" b="1">
                <a:solidFill>
                  <a:srgbClr val="105594"/>
                </a:solidFill>
                <a:latin typeface="Calibri" pitchFamily="34" charset="0"/>
              </a:rPr>
              <a:t>Facilitates reliable, comfortable and convenient </a:t>
            </a:r>
          </a:p>
          <a:p>
            <a:r>
              <a:rPr lang="en-US" sz="2800" b="1">
                <a:solidFill>
                  <a:srgbClr val="105594"/>
                </a:solidFill>
                <a:latin typeface="Calibri" pitchFamily="34" charset="0"/>
              </a:rPr>
              <a:t>  transfers between I-35W and cross-town bus lines.</a:t>
            </a:r>
          </a:p>
          <a:p>
            <a:endParaRPr lang="en-US" sz="2400" b="1">
              <a:solidFill>
                <a:srgbClr val="1055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Populatio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41388"/>
            <a:ext cx="9144000" cy="59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41275" y="860425"/>
            <a:ext cx="910272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105594"/>
                </a:solidFill>
                <a:latin typeface="Calibri" pitchFamily="34" charset="0"/>
              </a:rPr>
              <a:t>46</a:t>
            </a:r>
            <a:r>
              <a:rPr lang="en-US" sz="2800" b="1" baseline="30000">
                <a:solidFill>
                  <a:srgbClr val="105594"/>
                </a:solidFill>
                <a:latin typeface="Calibri" pitchFamily="34" charset="0"/>
              </a:rPr>
              <a:t>th</a:t>
            </a:r>
            <a:r>
              <a:rPr lang="en-US" sz="2800" b="1">
                <a:solidFill>
                  <a:srgbClr val="105594"/>
                </a:solidFill>
                <a:latin typeface="Calibri" pitchFamily="34" charset="0"/>
              </a:rPr>
              <a:t> Street Corridor Population and Employment</a:t>
            </a:r>
          </a:p>
        </p:txBody>
      </p:sp>
      <p:sp>
        <p:nvSpPr>
          <p:cNvPr id="6148" name="Line 12"/>
          <p:cNvSpPr>
            <a:spLocks noChangeShapeType="1"/>
          </p:cNvSpPr>
          <p:nvPr/>
        </p:nvSpPr>
        <p:spPr bwMode="auto">
          <a:xfrm>
            <a:off x="3740150" y="1841500"/>
            <a:ext cx="356235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16"/>
          <p:cNvSpPr>
            <a:spLocks noChangeShapeType="1"/>
          </p:cNvSpPr>
          <p:nvPr/>
        </p:nvSpPr>
        <p:spPr bwMode="auto">
          <a:xfrm flipH="1">
            <a:off x="2971800" y="5095875"/>
            <a:ext cx="2809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0" name="Picture 20" descr="rt46_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900" y="2879725"/>
            <a:ext cx="85185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1" name="Group 21"/>
          <p:cNvGrpSpPr>
            <a:grpSpLocks/>
          </p:cNvGrpSpPr>
          <p:nvPr/>
        </p:nvGrpSpPr>
        <p:grpSpPr bwMode="auto">
          <a:xfrm>
            <a:off x="4694238" y="3151188"/>
            <a:ext cx="285750" cy="260350"/>
            <a:chOff x="2957" y="1991"/>
            <a:chExt cx="180" cy="164"/>
          </a:xfrm>
        </p:grpSpPr>
        <p:sp>
          <p:nvSpPr>
            <p:cNvPr id="6153" name="Rectangle 17"/>
            <p:cNvSpPr>
              <a:spLocks noChangeArrowheads="1"/>
            </p:cNvSpPr>
            <p:nvPr/>
          </p:nvSpPr>
          <p:spPr bwMode="auto">
            <a:xfrm>
              <a:off x="3000" y="2019"/>
              <a:ext cx="96" cy="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Text Box 18"/>
            <p:cNvSpPr txBox="1">
              <a:spLocks noChangeArrowheads="1"/>
            </p:cNvSpPr>
            <p:nvPr/>
          </p:nvSpPr>
          <p:spPr bwMode="auto">
            <a:xfrm>
              <a:off x="2957" y="1991"/>
              <a:ext cx="18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Arial Black" pitchFamily="34" charset="0"/>
                </a:rPr>
                <a:t>T</a:t>
              </a:r>
            </a:p>
          </p:txBody>
        </p:sp>
      </p:grpSp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7142163" y="6383338"/>
            <a:ext cx="1647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January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Route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35038"/>
            <a:ext cx="9167813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3224" name="Rectangle 8"/>
          <p:cNvSpPr>
            <a:spLocks noChangeArrowheads="1"/>
          </p:cNvSpPr>
          <p:nvPr/>
        </p:nvSpPr>
        <p:spPr bwMode="auto">
          <a:xfrm>
            <a:off x="2103438" y="2486025"/>
            <a:ext cx="3821112" cy="1838325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93223" name="Picture 7"/>
          <p:cNvPicPr>
            <a:picLocks noChangeAspect="1" noChangeArrowheads="1"/>
          </p:cNvPicPr>
          <p:nvPr/>
        </p:nvPicPr>
        <p:blipFill>
          <a:blip r:embed="rId4" cstate="screen"/>
          <a:srcRect l="-809" r="-1448"/>
          <a:stretch>
            <a:fillRect/>
          </a:stretch>
        </p:blipFill>
        <p:spPr bwMode="auto">
          <a:xfrm>
            <a:off x="196850" y="1584325"/>
            <a:ext cx="7640638" cy="3648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41275" y="1016000"/>
            <a:ext cx="54594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ahoma" pitchFamily="34" charset="0"/>
              </a:rPr>
              <a:t>46</a:t>
            </a:r>
            <a:r>
              <a:rPr lang="en-US" sz="2000" b="1" baseline="30000">
                <a:latin typeface="Tahoma" pitchFamily="34" charset="0"/>
              </a:rPr>
              <a:t>th</a:t>
            </a:r>
            <a:r>
              <a:rPr lang="en-US" sz="2000" b="1">
                <a:latin typeface="Tahoma" pitchFamily="34" charset="0"/>
              </a:rPr>
              <a:t> Street Corridor Routes and Ridership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7142163" y="6383338"/>
            <a:ext cx="1647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January 2010</a:t>
            </a: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41275" y="860425"/>
            <a:ext cx="910272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105594"/>
                </a:solidFill>
                <a:latin typeface="Calibri" pitchFamily="34" charset="0"/>
              </a:rPr>
              <a:t>46</a:t>
            </a:r>
            <a:r>
              <a:rPr lang="en-US" sz="2800" b="1" baseline="30000">
                <a:solidFill>
                  <a:srgbClr val="105594"/>
                </a:solidFill>
                <a:latin typeface="Calibri" pitchFamily="34" charset="0"/>
              </a:rPr>
              <a:t>th</a:t>
            </a:r>
            <a:r>
              <a:rPr lang="en-US" sz="2800" b="1">
                <a:solidFill>
                  <a:srgbClr val="105594"/>
                </a:solidFill>
                <a:latin typeface="Calibri" pitchFamily="34" charset="0"/>
              </a:rPr>
              <a:t> Street Corridor Routes and Ridership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932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4" grpId="0" animBg="1"/>
      <p:bldP spid="3932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629400" y="6057900"/>
            <a:ext cx="2209800" cy="590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048375" y="1962150"/>
            <a:ext cx="254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196" name="Picture 15" descr="bas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" y="617538"/>
            <a:ext cx="7726363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0" y="628650"/>
            <a:ext cx="3952875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/>
              <a:t>I-35W and 46</a:t>
            </a:r>
            <a:r>
              <a:rPr lang="en-US" sz="2400" b="1" baseline="30000"/>
              <a:t>th</a:t>
            </a:r>
            <a:r>
              <a:rPr lang="en-US" sz="2400" b="1"/>
              <a:t> St Station</a:t>
            </a:r>
          </a:p>
          <a:p>
            <a:pPr>
              <a:spcBef>
                <a:spcPct val="20000"/>
              </a:spcBef>
            </a:pPr>
            <a:r>
              <a:rPr lang="en-US" sz="2000" b="1"/>
              <a:t>Concept Plan</a:t>
            </a:r>
          </a:p>
        </p:txBody>
      </p:sp>
      <p:pic>
        <p:nvPicPr>
          <p:cNvPr id="397328" name="Picture 16" descr="labels"/>
          <p:cNvPicPr>
            <a:picLocks noChangeAspect="1" noChangeArrowheads="1"/>
          </p:cNvPicPr>
          <p:nvPr/>
        </p:nvPicPr>
        <p:blipFill>
          <a:blip r:embed="rId4" cstate="screen"/>
          <a:srcRect b="34654"/>
          <a:stretch>
            <a:fillRect/>
          </a:stretch>
        </p:blipFill>
        <p:spPr bwMode="auto">
          <a:xfrm>
            <a:off x="14288" y="1071563"/>
            <a:ext cx="77247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29" name="Picture 17" descr="rt4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3516313"/>
            <a:ext cx="730408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31" name="Picture 19" descr="rt535_579"/>
          <p:cNvPicPr>
            <a:picLocks noChangeAspect="1" noChangeArrowheads="1"/>
          </p:cNvPicPr>
          <p:nvPr/>
        </p:nvPicPr>
        <p:blipFill>
          <a:blip r:embed="rId6" cstate="screen"/>
          <a:srcRect b="21890"/>
          <a:stretch>
            <a:fillRect/>
          </a:stretch>
        </p:blipFill>
        <p:spPr bwMode="auto">
          <a:xfrm>
            <a:off x="2327275" y="1195388"/>
            <a:ext cx="3382963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32" name="Picture 20" descr="rts135_156_55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552575" y="1211263"/>
            <a:ext cx="3382963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33" name="Picture 21" descr="remaining"/>
          <p:cNvPicPr>
            <a:picLocks noChangeAspect="1" noChangeArrowheads="1"/>
          </p:cNvPicPr>
          <p:nvPr/>
        </p:nvPicPr>
        <p:blipFill>
          <a:blip r:embed="rId8" cstate="screen"/>
          <a:srcRect b="36719"/>
          <a:stretch>
            <a:fillRect/>
          </a:stretch>
        </p:blipFill>
        <p:spPr bwMode="auto">
          <a:xfrm>
            <a:off x="-234950" y="587375"/>
            <a:ext cx="8145463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7323" name="Text Box 11"/>
          <p:cNvSpPr txBox="1">
            <a:spLocks noChangeArrowheads="1"/>
          </p:cNvSpPr>
          <p:nvPr/>
        </p:nvSpPr>
        <p:spPr bwMode="auto">
          <a:xfrm>
            <a:off x="6200775" y="630238"/>
            <a:ext cx="2943225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Route 46</a:t>
            </a:r>
            <a:endParaRPr lang="en-US"/>
          </a:p>
          <a:p>
            <a:pPr marL="114300" lvl="1">
              <a:buFontTx/>
              <a:buChar char="•"/>
            </a:pPr>
            <a:r>
              <a:rPr lang="en-US"/>
              <a:t>Every </a:t>
            </a:r>
            <a:r>
              <a:rPr lang="en-US" b="1"/>
              <a:t>15</a:t>
            </a:r>
            <a:r>
              <a:rPr lang="en-US"/>
              <a:t> minutes during rush hour between France-Hiawatha Ave</a:t>
            </a:r>
          </a:p>
          <a:p>
            <a:pPr marL="114300" lvl="1">
              <a:buFontTx/>
              <a:buChar char="•"/>
            </a:pPr>
            <a:r>
              <a:rPr lang="en-US"/>
              <a:t>Replaces Routes 146, 152 on 50th St</a:t>
            </a:r>
          </a:p>
        </p:txBody>
      </p:sp>
      <p:sp>
        <p:nvSpPr>
          <p:cNvPr id="397324" name="Text Box 12"/>
          <p:cNvSpPr txBox="1">
            <a:spLocks noChangeArrowheads="1"/>
          </p:cNvSpPr>
          <p:nvPr/>
        </p:nvSpPr>
        <p:spPr bwMode="auto">
          <a:xfrm>
            <a:off x="6200775" y="619125"/>
            <a:ext cx="2943225" cy="2838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Route 535</a:t>
            </a:r>
            <a:endParaRPr lang="en-US"/>
          </a:p>
          <a:p>
            <a:pPr marL="114300" lvl="1">
              <a:buFontTx/>
              <a:buChar char="•"/>
            </a:pPr>
            <a:r>
              <a:rPr lang="en-US"/>
              <a:t>Every </a:t>
            </a:r>
            <a:r>
              <a:rPr lang="en-US" b="1"/>
              <a:t>15</a:t>
            </a:r>
            <a:r>
              <a:rPr lang="en-US"/>
              <a:t> minutes during rush hour</a:t>
            </a:r>
          </a:p>
          <a:p>
            <a:pPr marL="114300" lvl="1">
              <a:buFontTx/>
              <a:buChar char="•"/>
            </a:pPr>
            <a:r>
              <a:rPr lang="en-US"/>
              <a:t>Replaces Routes 146 &amp; 576 on 35W</a:t>
            </a:r>
          </a:p>
          <a:p>
            <a:pPr marL="114300" lvl="1">
              <a:buFontTx/>
              <a:buChar char="•"/>
            </a:pPr>
            <a:r>
              <a:rPr lang="en-US"/>
              <a:t>Faster travel time on MnPASS HOT lanes</a:t>
            </a:r>
          </a:p>
          <a:p>
            <a:pPr marL="114300" lvl="1">
              <a:buFontTx/>
              <a:buChar char="•"/>
            </a:pPr>
            <a:r>
              <a:rPr lang="en-US"/>
              <a:t>Routes 578, 597, 684 provide additional options for reverse commutes</a:t>
            </a:r>
          </a:p>
        </p:txBody>
      </p:sp>
      <p:sp>
        <p:nvSpPr>
          <p:cNvPr id="397325" name="Text Box 13"/>
          <p:cNvSpPr txBox="1">
            <a:spLocks noChangeArrowheads="1"/>
          </p:cNvSpPr>
          <p:nvPr/>
        </p:nvSpPr>
        <p:spPr bwMode="auto">
          <a:xfrm>
            <a:off x="6200775" y="614363"/>
            <a:ext cx="2943225" cy="4559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Route 135</a:t>
            </a:r>
            <a:r>
              <a:rPr lang="en-US" sz="1400"/>
              <a:t> </a:t>
            </a:r>
          </a:p>
          <a:p>
            <a:pPr marL="114300" lvl="1">
              <a:buFontTx/>
              <a:buChar char="•"/>
            </a:pPr>
            <a:r>
              <a:rPr lang="en-US" sz="1400"/>
              <a:t>No-transfer for current 50th St customers </a:t>
            </a:r>
          </a:p>
          <a:p>
            <a:pPr marL="114300" lvl="1">
              <a:buFontTx/>
              <a:buChar char="•"/>
            </a:pPr>
            <a:r>
              <a:rPr lang="en-US" sz="1400"/>
              <a:t>Improve service to every </a:t>
            </a:r>
            <a:r>
              <a:rPr lang="en-US" sz="1400" b="1"/>
              <a:t>15</a:t>
            </a:r>
            <a:r>
              <a:rPr lang="en-US" sz="1400"/>
              <a:t> minutes, extend to Edina, Eden Ave /Vernon via W. 50th St. </a:t>
            </a:r>
          </a:p>
          <a:p>
            <a:r>
              <a:rPr lang="en-US" sz="1400" b="1"/>
              <a:t>Route 152</a:t>
            </a:r>
            <a:endParaRPr lang="en-US" sz="1400"/>
          </a:p>
          <a:p>
            <a:pPr marL="114300" lvl="1">
              <a:buFontTx/>
              <a:buChar char="•"/>
            </a:pPr>
            <a:r>
              <a:rPr lang="en-US" sz="1400"/>
              <a:t>W. 50th St service replaced by Rt 46 connection at 35W</a:t>
            </a:r>
          </a:p>
          <a:p>
            <a:pPr marL="114300" lvl="1">
              <a:buFontTx/>
              <a:buChar char="•"/>
            </a:pPr>
            <a:r>
              <a:rPr lang="en-US" sz="1400"/>
              <a:t>Faster trip for U of M customers boarding at Southdale via Rt. 579</a:t>
            </a:r>
          </a:p>
          <a:p>
            <a:pPr marL="114300" lvl="1">
              <a:buFontTx/>
              <a:buChar char="•"/>
            </a:pPr>
            <a:r>
              <a:rPr lang="en-US" sz="1400"/>
              <a:t>France Ave eliminated – low ridership</a:t>
            </a:r>
            <a:endParaRPr lang="en-US" sz="1400" b="1"/>
          </a:p>
          <a:p>
            <a:r>
              <a:rPr lang="en-US" sz="1400" b="1"/>
              <a:t>Route 156</a:t>
            </a:r>
            <a:endParaRPr lang="en-US" sz="1400"/>
          </a:p>
          <a:p>
            <a:pPr marL="114300" lvl="1">
              <a:buFontTx/>
              <a:buChar char="•"/>
            </a:pPr>
            <a:r>
              <a:rPr lang="en-US" sz="1400"/>
              <a:t>Replace Diamond Lake Rd/35W stop </a:t>
            </a:r>
          </a:p>
          <a:p>
            <a:pPr marL="114300" lvl="1">
              <a:buFontTx/>
              <a:buChar char="•"/>
            </a:pPr>
            <a:r>
              <a:rPr lang="en-US" sz="1400"/>
              <a:t>Shuttle service to I-35W and 46th St. Station </a:t>
            </a:r>
          </a:p>
          <a:p>
            <a:pPr marL="114300" lvl="1">
              <a:buFontTx/>
              <a:buChar char="•"/>
            </a:pPr>
            <a:r>
              <a:rPr lang="en-US" sz="1400"/>
              <a:t>Create reverse-commute connection for Lyndale Ave employers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97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97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97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23" grpId="0" animBg="1"/>
      <p:bldP spid="397323" grpId="1" animBg="1"/>
      <p:bldP spid="397324" grpId="0" animBg="1"/>
      <p:bldP spid="397324" grpId="1" animBg="1"/>
      <p:bldP spid="397325" grpId="0" animBg="1"/>
      <p:bldP spid="3973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ChangeArrowheads="1"/>
          </p:cNvSpPr>
          <p:nvPr/>
        </p:nvSpPr>
        <p:spPr bwMode="auto">
          <a:xfrm>
            <a:off x="5948363" y="847725"/>
            <a:ext cx="3068637" cy="6010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D10124"/>
              </a:buClr>
              <a:buSzPct val="100000"/>
              <a:buFontTx/>
              <a:buChar char="•"/>
            </a:pPr>
            <a:r>
              <a:rPr lang="en-US" sz="2400" b="1">
                <a:solidFill>
                  <a:srgbClr val="105594"/>
                </a:solidFill>
                <a:latin typeface="Calibri" pitchFamily="34" charset="0"/>
              </a:rPr>
              <a:t>New connections to        </a:t>
            </a:r>
            <a:r>
              <a:rPr lang="en-US" sz="2200" b="1">
                <a:solidFill>
                  <a:srgbClr val="105594"/>
                </a:solidFill>
                <a:latin typeface="Calibri" pitchFamily="34" charset="0"/>
              </a:rPr>
              <a:t>I-35W and 46</a:t>
            </a:r>
            <a:r>
              <a:rPr lang="en-US" sz="2200" b="1" baseline="30000">
                <a:solidFill>
                  <a:srgbClr val="105594"/>
                </a:solidFill>
                <a:latin typeface="Calibri" pitchFamily="34" charset="0"/>
              </a:rPr>
              <a:t>th</a:t>
            </a:r>
            <a:r>
              <a:rPr lang="en-US" sz="2200" b="1">
                <a:solidFill>
                  <a:srgbClr val="105594"/>
                </a:solidFill>
                <a:latin typeface="Calibri" pitchFamily="34" charset="0"/>
              </a:rPr>
              <a:t> St. Station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D10124"/>
              </a:buClr>
              <a:buSzPct val="125000"/>
              <a:buFontTx/>
              <a:buChar char="•"/>
            </a:pPr>
            <a:r>
              <a:rPr lang="en-US" sz="2200" b="1">
                <a:solidFill>
                  <a:srgbClr val="105594"/>
                </a:solidFill>
                <a:latin typeface="Calibri" pitchFamily="34" charset="0"/>
              </a:rPr>
              <a:t>Way-finding signage</a:t>
            </a:r>
            <a:r>
              <a:rPr lang="en-US" sz="2000" b="1">
                <a:solidFill>
                  <a:srgbClr val="105594"/>
                </a:solidFill>
                <a:latin typeface="Calibri" pitchFamily="34" charset="0"/>
              </a:rPr>
              <a:t> </a:t>
            </a:r>
            <a:br>
              <a:rPr lang="en-US" sz="2000" b="1">
                <a:solidFill>
                  <a:srgbClr val="105594"/>
                </a:solidFill>
                <a:latin typeface="Calibri" pitchFamily="34" charset="0"/>
              </a:rPr>
            </a:br>
            <a:endParaRPr lang="en-US" sz="2000" b="1">
              <a:solidFill>
                <a:srgbClr val="105594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D10124"/>
              </a:buClr>
              <a:buSzPct val="100000"/>
              <a:buFontTx/>
              <a:buChar char="•"/>
            </a:pPr>
            <a:r>
              <a:rPr lang="en-US" sz="2400" b="1">
                <a:solidFill>
                  <a:srgbClr val="105594"/>
                </a:solidFill>
                <a:latin typeface="Calibri" pitchFamily="34" charset="0"/>
              </a:rPr>
              <a:t>Turnaround &amp; layover changes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D10124"/>
              </a:buClr>
              <a:buSzPct val="125000"/>
            </a:pPr>
            <a:r>
              <a:rPr lang="en-US" sz="2000" b="1">
                <a:solidFill>
                  <a:srgbClr val="105594"/>
                </a:solidFill>
                <a:latin typeface="Calibri" pitchFamily="34" charset="0"/>
              </a:rPr>
              <a:t>	Increased:                                   (a) – Rt. 11 - 4</a:t>
            </a:r>
            <a:r>
              <a:rPr lang="en-US" sz="2000" b="1" baseline="30000">
                <a:solidFill>
                  <a:srgbClr val="105594"/>
                </a:solidFill>
                <a:latin typeface="Calibri" pitchFamily="34" charset="0"/>
              </a:rPr>
              <a:t>th</a:t>
            </a:r>
            <a:r>
              <a:rPr lang="en-US" sz="2000" b="1">
                <a:solidFill>
                  <a:srgbClr val="105594"/>
                </a:solidFill>
                <a:latin typeface="Calibri" pitchFamily="34" charset="0"/>
              </a:rPr>
              <a:t> Ave,           (c) – Rt. 18 – Grand Ave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D10124"/>
              </a:buClr>
              <a:buSzPct val="125000"/>
            </a:pPr>
            <a:r>
              <a:rPr lang="en-US" sz="2000" b="1">
                <a:solidFill>
                  <a:srgbClr val="105594"/>
                </a:solidFill>
                <a:latin typeface="Calibri" pitchFamily="34" charset="0"/>
              </a:rPr>
              <a:t>	(g) – Rt. 113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D10124"/>
              </a:buClr>
              <a:buSzPct val="125000"/>
            </a:pPr>
            <a:r>
              <a:rPr lang="en-US" sz="2000" b="1">
                <a:solidFill>
                  <a:srgbClr val="105594"/>
                </a:solidFill>
                <a:latin typeface="Calibri" pitchFamily="34" charset="0"/>
              </a:rPr>
              <a:t>      Discontinued: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D10124"/>
              </a:buClr>
              <a:buSzPct val="125000"/>
            </a:pPr>
            <a:r>
              <a:rPr lang="en-US" sz="2000" b="1">
                <a:solidFill>
                  <a:srgbClr val="105594"/>
                </a:solidFill>
                <a:latin typeface="Calibri" pitchFamily="34" charset="0"/>
              </a:rPr>
              <a:t>	(f) – Rt. 113                       (h) – Rt. 135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D10124"/>
              </a:buClr>
              <a:buSzPct val="125000"/>
            </a:pPr>
            <a:r>
              <a:rPr lang="en-US" sz="2000" b="1">
                <a:solidFill>
                  <a:srgbClr val="105594"/>
                </a:solidFill>
                <a:latin typeface="Calibri" pitchFamily="34" charset="0"/>
              </a:rPr>
              <a:t>	Reduced usage: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D10124"/>
              </a:buClr>
              <a:buSzPct val="125000"/>
            </a:pPr>
            <a:r>
              <a:rPr lang="en-US" sz="2000" b="1">
                <a:solidFill>
                  <a:srgbClr val="105594"/>
                </a:solidFill>
                <a:latin typeface="Calibri" pitchFamily="34" charset="0"/>
              </a:rPr>
              <a:t>	(e) – Rt. 113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D10124"/>
              </a:buClr>
              <a:buSzPct val="125000"/>
            </a:pPr>
            <a:r>
              <a:rPr lang="en-US" sz="2000" b="1">
                <a:solidFill>
                  <a:srgbClr val="105594"/>
                </a:solidFill>
                <a:latin typeface="Calibri" pitchFamily="34" charset="0"/>
              </a:rPr>
              <a:t>	Stable usage: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D10124"/>
              </a:buClr>
              <a:buSzPct val="125000"/>
            </a:pPr>
            <a:r>
              <a:rPr lang="en-US" sz="2000" b="1">
                <a:solidFill>
                  <a:srgbClr val="105594"/>
                </a:solidFill>
                <a:latin typeface="Calibri" pitchFamily="34" charset="0"/>
              </a:rPr>
              <a:t>	(b) – Rt. 18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D10124"/>
              </a:buClr>
              <a:buSzPct val="125000"/>
            </a:pPr>
            <a:r>
              <a:rPr lang="en-US" sz="2000" b="1">
                <a:solidFill>
                  <a:srgbClr val="105594"/>
                </a:solidFill>
                <a:latin typeface="Calibri" pitchFamily="34" charset="0"/>
              </a:rPr>
              <a:t>	(d) – Rt. 46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D10124"/>
              </a:buClr>
              <a:buSzPct val="125000"/>
            </a:pPr>
            <a:endParaRPr lang="en-US" sz="2000">
              <a:solidFill>
                <a:srgbClr val="105594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D10124"/>
              </a:buClr>
              <a:buSzPct val="125000"/>
            </a:pPr>
            <a:endParaRPr lang="en-US" sz="2400" b="1">
              <a:solidFill>
                <a:srgbClr val="105594"/>
              </a:solidFill>
              <a:latin typeface="Calibri" pitchFamily="34" charset="0"/>
            </a:endParaRPr>
          </a:p>
        </p:txBody>
      </p:sp>
      <p:pic>
        <p:nvPicPr>
          <p:cNvPr id="9219" name="Picture 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84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604838"/>
            <a:ext cx="8229600" cy="501650"/>
          </a:xfrm>
        </p:spPr>
        <p:txBody>
          <a:bodyPr/>
          <a:lstStyle/>
          <a:p>
            <a:pPr eaLnBrk="1" hangingPunct="1"/>
            <a:r>
              <a:rPr lang="en-US" sz="3200" smtClean="0"/>
              <a:t>Passenger Experiences, Urban &amp; Suburban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38" y="1135063"/>
            <a:ext cx="9144000" cy="572293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/>
              <a:t>50</a:t>
            </a:r>
            <a:r>
              <a:rPr lang="en-US" sz="2400" b="1" baseline="30000" smtClean="0"/>
              <a:t>th</a:t>
            </a:r>
            <a:r>
              <a:rPr lang="en-US" sz="2400" b="1" smtClean="0"/>
              <a:t> St/France Ave to Downtown or U of M: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Existing 	</a:t>
            </a:r>
            <a:r>
              <a:rPr lang="en-US" sz="2000" b="1" u="sng" smtClean="0"/>
              <a:t>Time</a:t>
            </a:r>
            <a:r>
              <a:rPr lang="en-US" sz="2000" b="1" smtClean="0"/>
              <a:t>			</a:t>
            </a:r>
            <a:r>
              <a:rPr lang="en-US" sz="2000" b="1" u="sng" smtClean="0"/>
              <a:t>Frequency</a:t>
            </a:r>
            <a:endParaRPr lang="en-US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i="1" smtClean="0">
                <a:solidFill>
                  <a:srgbClr val="D10124"/>
                </a:solidFill>
              </a:rPr>
              <a:t>No transfers.</a:t>
            </a:r>
            <a:r>
              <a:rPr lang="en-US" sz="20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Rt 146/152 	</a:t>
            </a:r>
            <a:r>
              <a:rPr lang="en-US" sz="2000" b="1" smtClean="0"/>
              <a:t>28</a:t>
            </a:r>
            <a:r>
              <a:rPr lang="en-US" sz="2000" smtClean="0"/>
              <a:t> minutes                 	15-30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smtClean="0"/>
              <a:t>Proposed</a:t>
            </a:r>
            <a:r>
              <a:rPr lang="en-US" sz="20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smtClean="0">
                <a:solidFill>
                  <a:srgbClr val="D10124"/>
                </a:solidFill>
              </a:rPr>
              <a:t>A 5-minute transfer at new climate-controlled station, or no transfer via Rt 135.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Rt 46 to 535/579, or 135    		</a:t>
            </a:r>
            <a:r>
              <a:rPr lang="en-US" sz="2000" b="1" smtClean="0"/>
              <a:t>31-</a:t>
            </a:r>
            <a:r>
              <a:rPr lang="en-US" sz="2000" smtClean="0"/>
              <a:t> </a:t>
            </a:r>
            <a:r>
              <a:rPr lang="en-US" sz="2000" b="1" smtClean="0"/>
              <a:t>33</a:t>
            </a:r>
            <a:r>
              <a:rPr lang="en-US" sz="2000" smtClean="0"/>
              <a:t> minutes          	7.5-30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46</a:t>
            </a:r>
            <a:r>
              <a:rPr lang="en-US" sz="2400" b="1" baseline="30000" smtClean="0"/>
              <a:t>th</a:t>
            </a:r>
            <a:r>
              <a:rPr lang="en-US" sz="2400" b="1" smtClean="0"/>
              <a:t> St/Chicago Ave to Golden Triangle in Eden Prairie: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Existing 				</a:t>
            </a:r>
            <a:r>
              <a:rPr lang="en-US" sz="2000" b="1" u="sng" smtClean="0"/>
              <a:t>Time</a:t>
            </a:r>
            <a:r>
              <a:rPr lang="en-US" sz="2000" b="1" smtClean="0"/>
              <a:t>			</a:t>
            </a:r>
            <a:r>
              <a:rPr lang="en-US" sz="2000" b="1" u="sng" smtClean="0"/>
              <a:t>Frequency</a:t>
            </a:r>
            <a:r>
              <a:rPr lang="en-US" sz="20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i="1" smtClean="0">
                <a:solidFill>
                  <a:srgbClr val="D10124"/>
                </a:solidFill>
              </a:rPr>
              <a:t>2 transfers: a 20-minute@ France &amp; 50</a:t>
            </a:r>
            <a:r>
              <a:rPr lang="en-US" sz="2000" b="1" i="1" baseline="30000" smtClean="0">
                <a:solidFill>
                  <a:srgbClr val="D10124"/>
                </a:solidFill>
              </a:rPr>
              <a:t>th</a:t>
            </a:r>
            <a:r>
              <a:rPr lang="en-US" sz="2000" b="1" i="1" smtClean="0">
                <a:solidFill>
                  <a:srgbClr val="D10124"/>
                </a:solidFill>
              </a:rPr>
              <a:t> (no shelter), and a 10-minute @ Southdale (heated shelter).</a:t>
            </a:r>
            <a:r>
              <a:rPr lang="en-US" sz="20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Rt 46 to Rt 6 to Rt 684 	 	</a:t>
            </a:r>
            <a:r>
              <a:rPr lang="en-US" sz="2000" b="1" smtClean="0"/>
              <a:t>74</a:t>
            </a:r>
            <a:r>
              <a:rPr lang="en-US" sz="2000" smtClean="0"/>
              <a:t> minutes                 	60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smtClean="0"/>
              <a:t>Proposed</a:t>
            </a:r>
            <a:r>
              <a:rPr lang="en-US" sz="20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smtClean="0">
                <a:solidFill>
                  <a:srgbClr val="D10124"/>
                </a:solidFill>
              </a:rPr>
              <a:t>One 10-minute transfer at climate-controlled I-35W and 46</a:t>
            </a:r>
            <a:r>
              <a:rPr lang="en-US" sz="2000" b="1" i="1" baseline="30000" smtClean="0">
                <a:solidFill>
                  <a:srgbClr val="D10124"/>
                </a:solidFill>
              </a:rPr>
              <a:t>th</a:t>
            </a:r>
            <a:r>
              <a:rPr lang="en-US" sz="2000" b="1" i="1" smtClean="0">
                <a:solidFill>
                  <a:srgbClr val="D10124"/>
                </a:solidFill>
              </a:rPr>
              <a:t> St. Station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Rt 46 to Rt 684     		 	</a:t>
            </a:r>
            <a:r>
              <a:rPr lang="en-US" sz="2000" b="1" smtClean="0"/>
              <a:t>42</a:t>
            </a:r>
            <a:r>
              <a:rPr lang="en-US" sz="2000" smtClean="0"/>
              <a:t> minutes          		15-60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4851</TotalTime>
  <Words>1038</Words>
  <Application>Microsoft Macintosh PowerPoint</Application>
  <PresentationFormat>On-screen Show (4:3)</PresentationFormat>
  <Paragraphs>145</Paragraphs>
  <Slides>18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  I-35W and 46th Street Station Concept Service Plan and Construction   </vt:lpstr>
      <vt:lpstr>  I-35W and 46th Street Station Concept Service Plan and Construction   </vt:lpstr>
      <vt:lpstr>Planning for future BRT </vt:lpstr>
      <vt:lpstr>Slide 4</vt:lpstr>
      <vt:lpstr>Slide 5</vt:lpstr>
      <vt:lpstr>Slide 6</vt:lpstr>
      <vt:lpstr>Slide 7</vt:lpstr>
      <vt:lpstr>Slide 8</vt:lpstr>
      <vt:lpstr>Passenger Experiences, Urban &amp; Suburban</vt:lpstr>
      <vt:lpstr>I-35W and 46th St. Station Design Elements</vt:lpstr>
      <vt:lpstr>Slide 11</vt:lpstr>
      <vt:lpstr>Slide 12</vt:lpstr>
      <vt:lpstr>Slide 13</vt:lpstr>
      <vt:lpstr>Slide 14</vt:lpstr>
      <vt:lpstr>Slide 15</vt:lpstr>
      <vt:lpstr>Slide 16</vt:lpstr>
      <vt:lpstr>Next Steps </vt:lpstr>
      <vt:lpstr>  Thank you.  Questions?  </vt:lpstr>
    </vt:vector>
  </TitlesOfParts>
  <Company>Metropolitan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Aaronly</dc:creator>
  <cp:lastModifiedBy>Sarah Gleason</cp:lastModifiedBy>
  <cp:revision>271</cp:revision>
  <dcterms:created xsi:type="dcterms:W3CDTF">2010-06-14T11:49:52Z</dcterms:created>
  <dcterms:modified xsi:type="dcterms:W3CDTF">2010-06-14T11:50:21Z</dcterms:modified>
</cp:coreProperties>
</file>