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82" r:id="rId3"/>
    <p:sldId id="283" r:id="rId4"/>
    <p:sldId id="281" r:id="rId5"/>
    <p:sldId id="258" r:id="rId6"/>
    <p:sldId id="284" r:id="rId7"/>
    <p:sldId id="260" r:id="rId8"/>
    <p:sldId id="261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8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9DBA58-F56D-4171-A820-12E322995DAE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3DBAAA-C193-4069-88A2-C0BF0EEF3E26}">
      <dgm:prSet phldrT="[Text]"/>
      <dgm:spPr/>
      <dgm:t>
        <a:bodyPr/>
        <a:lstStyle/>
        <a:p>
          <a:r>
            <a:rPr lang="en-US" dirty="0" smtClean="0"/>
            <a:t>Report routed to unit</a:t>
          </a:r>
          <a:endParaRPr lang="en-US" dirty="0"/>
        </a:p>
      </dgm:t>
    </dgm:pt>
    <dgm:pt modelId="{AB20501A-1FDB-4D73-AD1B-6A297B429EAC}" type="parTrans" cxnId="{7E18024C-8D0D-4357-BD64-00808E77A584}">
      <dgm:prSet/>
      <dgm:spPr/>
      <dgm:t>
        <a:bodyPr/>
        <a:lstStyle/>
        <a:p>
          <a:endParaRPr lang="en-US"/>
        </a:p>
      </dgm:t>
    </dgm:pt>
    <dgm:pt modelId="{5FDE3022-319B-4F38-B403-EAA405258192}" type="sibTrans" cxnId="{7E18024C-8D0D-4357-BD64-00808E77A584}">
      <dgm:prSet/>
      <dgm:spPr/>
      <dgm:t>
        <a:bodyPr/>
        <a:lstStyle/>
        <a:p>
          <a:endParaRPr lang="en-US"/>
        </a:p>
      </dgm:t>
    </dgm:pt>
    <dgm:pt modelId="{7E0B79AA-891C-483C-B07F-17351ED27E9D}">
      <dgm:prSet phldrT="[Text]"/>
      <dgm:spPr/>
      <dgm:t>
        <a:bodyPr/>
        <a:lstStyle/>
        <a:p>
          <a:r>
            <a:rPr lang="en-US" dirty="0" smtClean="0"/>
            <a:t>Assigned</a:t>
          </a:r>
          <a:endParaRPr lang="en-US" dirty="0"/>
        </a:p>
      </dgm:t>
    </dgm:pt>
    <dgm:pt modelId="{602F8A32-DE34-4B49-BDC0-3E92A3B77D0D}" type="parTrans" cxnId="{6976610A-0825-4E37-8FDD-DABF730D5136}">
      <dgm:prSet/>
      <dgm:spPr/>
      <dgm:t>
        <a:bodyPr/>
        <a:lstStyle/>
        <a:p>
          <a:endParaRPr lang="en-US"/>
        </a:p>
      </dgm:t>
    </dgm:pt>
    <dgm:pt modelId="{CCBD6E9C-3274-4CC2-950E-5601E087BDF1}" type="sibTrans" cxnId="{6976610A-0825-4E37-8FDD-DABF730D5136}">
      <dgm:prSet/>
      <dgm:spPr/>
      <dgm:t>
        <a:bodyPr/>
        <a:lstStyle/>
        <a:p>
          <a:endParaRPr lang="en-US"/>
        </a:p>
      </dgm:t>
    </dgm:pt>
    <dgm:pt modelId="{B7A3887B-7AA1-4A19-A05C-2DD0213C7D0E}">
      <dgm:prSet phldrT="[Text]"/>
      <dgm:spPr/>
      <dgm:t>
        <a:bodyPr/>
        <a:lstStyle/>
        <a:p>
          <a:r>
            <a:rPr lang="en-US" dirty="0" smtClean="0"/>
            <a:t>investigated</a:t>
          </a:r>
          <a:endParaRPr lang="en-US" dirty="0"/>
        </a:p>
      </dgm:t>
    </dgm:pt>
    <dgm:pt modelId="{3AD7C65B-21E3-46F2-A902-E2CD29272325}" type="parTrans" cxnId="{A193C1A3-8A9B-43E4-872F-1436CDD7B670}">
      <dgm:prSet/>
      <dgm:spPr/>
      <dgm:t>
        <a:bodyPr/>
        <a:lstStyle/>
        <a:p>
          <a:endParaRPr lang="en-US"/>
        </a:p>
      </dgm:t>
    </dgm:pt>
    <dgm:pt modelId="{4EAEB3BC-87B0-4F87-AE29-C4048E912B2F}" type="sibTrans" cxnId="{A193C1A3-8A9B-43E4-872F-1436CDD7B670}">
      <dgm:prSet/>
      <dgm:spPr/>
      <dgm:t>
        <a:bodyPr/>
        <a:lstStyle/>
        <a:p>
          <a:endParaRPr lang="en-US"/>
        </a:p>
      </dgm:t>
    </dgm:pt>
    <dgm:pt modelId="{D2D868B6-6333-478D-90C9-DD0A2D6F3B0F}">
      <dgm:prSet phldrT="[Text]"/>
      <dgm:spPr/>
      <dgm:t>
        <a:bodyPr/>
        <a:lstStyle/>
        <a:p>
          <a:r>
            <a:rPr lang="en-US" dirty="0" smtClean="0"/>
            <a:t>charged</a:t>
          </a:r>
          <a:endParaRPr lang="en-US" dirty="0"/>
        </a:p>
      </dgm:t>
    </dgm:pt>
    <dgm:pt modelId="{1B2B55C9-F9FE-4C25-AB23-9E326E04093F}" type="parTrans" cxnId="{259887B4-600B-41A4-BE6D-DCCAF283BC24}">
      <dgm:prSet/>
      <dgm:spPr/>
      <dgm:t>
        <a:bodyPr/>
        <a:lstStyle/>
        <a:p>
          <a:endParaRPr lang="en-US"/>
        </a:p>
      </dgm:t>
    </dgm:pt>
    <dgm:pt modelId="{D9A54601-8AEB-47B0-A8EC-AEC1C8F22DEF}" type="sibTrans" cxnId="{259887B4-600B-41A4-BE6D-DCCAF283BC24}">
      <dgm:prSet/>
      <dgm:spPr/>
      <dgm:t>
        <a:bodyPr/>
        <a:lstStyle/>
        <a:p>
          <a:endParaRPr lang="en-US"/>
        </a:p>
      </dgm:t>
    </dgm:pt>
    <dgm:pt modelId="{ABBD1384-3F23-4A8F-9B7D-4F59175BF313}">
      <dgm:prSet phldrT="[Text]"/>
      <dgm:spPr/>
      <dgm:t>
        <a:bodyPr/>
        <a:lstStyle/>
        <a:p>
          <a:r>
            <a:rPr lang="en-US" dirty="0" smtClean="0"/>
            <a:t>Not assigned</a:t>
          </a:r>
          <a:endParaRPr lang="en-US" dirty="0"/>
        </a:p>
      </dgm:t>
    </dgm:pt>
    <dgm:pt modelId="{196E4264-A985-43B7-BEFA-78FBA92CE6DB}" type="parTrans" cxnId="{1E781C30-D655-42D8-866A-48230B889319}">
      <dgm:prSet/>
      <dgm:spPr/>
      <dgm:t>
        <a:bodyPr/>
        <a:lstStyle/>
        <a:p>
          <a:endParaRPr lang="en-US"/>
        </a:p>
      </dgm:t>
    </dgm:pt>
    <dgm:pt modelId="{DA83D867-E188-404F-8E92-265C9B4787D7}" type="sibTrans" cxnId="{1E781C30-D655-42D8-866A-48230B889319}">
      <dgm:prSet/>
      <dgm:spPr/>
      <dgm:t>
        <a:bodyPr/>
        <a:lstStyle/>
        <a:p>
          <a:endParaRPr lang="en-US"/>
        </a:p>
      </dgm:t>
    </dgm:pt>
    <dgm:pt modelId="{EC6BA56B-AC78-479F-B31F-D8EE302F7355}">
      <dgm:prSet phldrT="[Text]"/>
      <dgm:spPr/>
      <dgm:t>
        <a:bodyPr/>
        <a:lstStyle/>
        <a:p>
          <a:r>
            <a:rPr lang="en-US" dirty="0" smtClean="0"/>
            <a:t>Can assign with evidence</a:t>
          </a:r>
          <a:endParaRPr lang="en-US" dirty="0"/>
        </a:p>
      </dgm:t>
    </dgm:pt>
    <dgm:pt modelId="{8812943E-60A7-46D0-8BEB-B8C48D5DA27C}" type="parTrans" cxnId="{8B7ACC34-AF79-4689-A3C7-E649EF1FE26D}">
      <dgm:prSet/>
      <dgm:spPr/>
      <dgm:t>
        <a:bodyPr/>
        <a:lstStyle/>
        <a:p>
          <a:endParaRPr lang="en-US"/>
        </a:p>
      </dgm:t>
    </dgm:pt>
    <dgm:pt modelId="{E9E981CF-F85C-43C5-BC20-42AAF7FF1B02}" type="sibTrans" cxnId="{8B7ACC34-AF79-4689-A3C7-E649EF1FE26D}">
      <dgm:prSet/>
      <dgm:spPr/>
      <dgm:t>
        <a:bodyPr/>
        <a:lstStyle/>
        <a:p>
          <a:endParaRPr lang="en-US"/>
        </a:p>
      </dgm:t>
    </dgm:pt>
    <dgm:pt modelId="{12D968EB-0BA7-43DC-8340-6E2FC8F9F6BE}">
      <dgm:prSet phldrT="[Text]"/>
      <dgm:spPr/>
      <dgm:t>
        <a:bodyPr/>
        <a:lstStyle/>
        <a:p>
          <a:r>
            <a:rPr lang="en-US" dirty="0" smtClean="0"/>
            <a:t>Officer report</a:t>
          </a:r>
          <a:endParaRPr lang="en-US" dirty="0"/>
        </a:p>
      </dgm:t>
    </dgm:pt>
    <dgm:pt modelId="{0205B95C-7DAD-4CDB-BF5A-839C9AE734B0}" type="parTrans" cxnId="{AF910A53-9F68-4BCD-8902-A0C2696121BD}">
      <dgm:prSet/>
      <dgm:spPr/>
      <dgm:t>
        <a:bodyPr/>
        <a:lstStyle/>
        <a:p>
          <a:endParaRPr lang="en-US"/>
        </a:p>
      </dgm:t>
    </dgm:pt>
    <dgm:pt modelId="{93165AF1-DFFF-49D7-AF27-1854E47A82C2}" type="sibTrans" cxnId="{AF910A53-9F68-4BCD-8902-A0C2696121BD}">
      <dgm:prSet/>
      <dgm:spPr/>
      <dgm:t>
        <a:bodyPr/>
        <a:lstStyle/>
        <a:p>
          <a:endParaRPr lang="en-US"/>
        </a:p>
      </dgm:t>
    </dgm:pt>
    <dgm:pt modelId="{6F895FC2-6B86-4E93-BA75-2ED255F8E180}">
      <dgm:prSet phldrT="[Text]"/>
      <dgm:spPr/>
      <dgm:t>
        <a:bodyPr/>
        <a:lstStyle/>
        <a:p>
          <a:r>
            <a:rPr lang="en-US" dirty="0" smtClean="0"/>
            <a:t>Lt reviews for evidence</a:t>
          </a:r>
          <a:endParaRPr lang="en-US" dirty="0"/>
        </a:p>
      </dgm:t>
    </dgm:pt>
    <dgm:pt modelId="{44331573-CD8C-43F9-974C-E36DE58C2FC7}" type="parTrans" cxnId="{3F90D9A9-620E-4BEE-86C1-41719CBAAF1D}">
      <dgm:prSet/>
      <dgm:spPr/>
      <dgm:t>
        <a:bodyPr/>
        <a:lstStyle/>
        <a:p>
          <a:endParaRPr lang="en-US"/>
        </a:p>
      </dgm:t>
    </dgm:pt>
    <dgm:pt modelId="{D02D878B-9AFE-4614-BE6D-503B5E5FE527}" type="sibTrans" cxnId="{3F90D9A9-620E-4BEE-86C1-41719CBAAF1D}">
      <dgm:prSet/>
      <dgm:spPr/>
      <dgm:t>
        <a:bodyPr/>
        <a:lstStyle/>
        <a:p>
          <a:endParaRPr lang="en-US"/>
        </a:p>
      </dgm:t>
    </dgm:pt>
    <dgm:pt modelId="{69530FC8-0DB8-48A3-BA85-DA0FB4906462}">
      <dgm:prSet phldrT="[Text]"/>
      <dgm:spPr/>
      <dgm:t>
        <a:bodyPr/>
        <a:lstStyle/>
        <a:p>
          <a:r>
            <a:rPr lang="en-US" dirty="0" smtClean="0"/>
            <a:t>Outcome</a:t>
          </a:r>
          <a:endParaRPr lang="en-US" dirty="0"/>
        </a:p>
      </dgm:t>
    </dgm:pt>
    <dgm:pt modelId="{63EF9B1B-A220-434E-A88E-93C119D08D1E}" type="parTrans" cxnId="{9F78D181-5283-459F-853D-4E98AB8641A8}">
      <dgm:prSet/>
      <dgm:spPr/>
      <dgm:t>
        <a:bodyPr/>
        <a:lstStyle/>
        <a:p>
          <a:endParaRPr lang="en-US"/>
        </a:p>
      </dgm:t>
    </dgm:pt>
    <dgm:pt modelId="{941014B4-5DCF-43FA-9D00-BE238E83D1C8}" type="sibTrans" cxnId="{9F78D181-5283-459F-853D-4E98AB8641A8}">
      <dgm:prSet/>
      <dgm:spPr/>
      <dgm:t>
        <a:bodyPr/>
        <a:lstStyle/>
        <a:p>
          <a:endParaRPr lang="en-US"/>
        </a:p>
      </dgm:t>
    </dgm:pt>
    <dgm:pt modelId="{DEC26A36-5E19-4C16-B75C-A6FECDC2544D}" type="pres">
      <dgm:prSet presAssocID="{999DBA58-F56D-4171-A820-12E322995DA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620D3F-B606-479F-9392-31E2F25B1DC9}" type="pres">
      <dgm:prSet presAssocID="{999DBA58-F56D-4171-A820-12E322995DAE}" presName="hierFlow" presStyleCnt="0"/>
      <dgm:spPr/>
    </dgm:pt>
    <dgm:pt modelId="{461163EE-CAF5-4FBF-AA88-BE93F5095F0B}" type="pres">
      <dgm:prSet presAssocID="{999DBA58-F56D-4171-A820-12E322995DAE}" presName="firstBuf" presStyleCnt="0"/>
      <dgm:spPr/>
    </dgm:pt>
    <dgm:pt modelId="{3A36935F-D34A-4914-97BB-C5C236261028}" type="pres">
      <dgm:prSet presAssocID="{999DBA58-F56D-4171-A820-12E322995DA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5F05456-FDB5-445A-AB5A-8B016C3A29C4}" type="pres">
      <dgm:prSet presAssocID="{BB3DBAAA-C193-4069-88A2-C0BF0EEF3E26}" presName="Name14" presStyleCnt="0"/>
      <dgm:spPr/>
    </dgm:pt>
    <dgm:pt modelId="{F048497C-4970-4804-915E-659668594EF8}" type="pres">
      <dgm:prSet presAssocID="{BB3DBAAA-C193-4069-88A2-C0BF0EEF3E2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0596D5-29B0-4CA3-9B48-CAE9FC53CD5D}" type="pres">
      <dgm:prSet presAssocID="{BB3DBAAA-C193-4069-88A2-C0BF0EEF3E26}" presName="hierChild2" presStyleCnt="0"/>
      <dgm:spPr/>
    </dgm:pt>
    <dgm:pt modelId="{834724CB-B080-4848-98F3-41D3820C5C3B}" type="pres">
      <dgm:prSet presAssocID="{602F8A32-DE34-4B49-BDC0-3E92A3B77D0D}" presName="Name19" presStyleLbl="parChTrans1D2" presStyleIdx="0" presStyleCnt="2"/>
      <dgm:spPr/>
      <dgm:t>
        <a:bodyPr/>
        <a:lstStyle/>
        <a:p>
          <a:endParaRPr lang="en-US"/>
        </a:p>
      </dgm:t>
    </dgm:pt>
    <dgm:pt modelId="{1F746DC3-9B1D-4BF5-9A81-523A0288FB66}" type="pres">
      <dgm:prSet presAssocID="{7E0B79AA-891C-483C-B07F-17351ED27E9D}" presName="Name21" presStyleCnt="0"/>
      <dgm:spPr/>
    </dgm:pt>
    <dgm:pt modelId="{5296A127-33A0-4A49-95E6-BCB5446A71C1}" type="pres">
      <dgm:prSet presAssocID="{7E0B79AA-891C-483C-B07F-17351ED27E9D}" presName="level2Shape" presStyleLbl="node2" presStyleIdx="0" presStyleCnt="2"/>
      <dgm:spPr/>
      <dgm:t>
        <a:bodyPr/>
        <a:lstStyle/>
        <a:p>
          <a:endParaRPr lang="en-US"/>
        </a:p>
      </dgm:t>
    </dgm:pt>
    <dgm:pt modelId="{6D18B362-3A00-4B42-BEAD-080EC738AC2D}" type="pres">
      <dgm:prSet presAssocID="{7E0B79AA-891C-483C-B07F-17351ED27E9D}" presName="hierChild3" presStyleCnt="0"/>
      <dgm:spPr/>
    </dgm:pt>
    <dgm:pt modelId="{EF400882-381A-4477-AF0E-FF1AEA6B2E02}" type="pres">
      <dgm:prSet presAssocID="{3AD7C65B-21E3-46F2-A902-E2CD29272325}" presName="Name19" presStyleLbl="parChTrans1D3" presStyleIdx="0" presStyleCnt="3"/>
      <dgm:spPr/>
      <dgm:t>
        <a:bodyPr/>
        <a:lstStyle/>
        <a:p>
          <a:endParaRPr lang="en-US"/>
        </a:p>
      </dgm:t>
    </dgm:pt>
    <dgm:pt modelId="{0CD8C0B1-394F-4AFB-A816-1C077E2A29A3}" type="pres">
      <dgm:prSet presAssocID="{B7A3887B-7AA1-4A19-A05C-2DD0213C7D0E}" presName="Name21" presStyleCnt="0"/>
      <dgm:spPr/>
    </dgm:pt>
    <dgm:pt modelId="{45D96DA7-529C-4F53-B750-C7A5967E0E5B}" type="pres">
      <dgm:prSet presAssocID="{B7A3887B-7AA1-4A19-A05C-2DD0213C7D0E}" presName="level2Shape" presStyleLbl="node3" presStyleIdx="0" presStyleCnt="3"/>
      <dgm:spPr/>
      <dgm:t>
        <a:bodyPr/>
        <a:lstStyle/>
        <a:p>
          <a:endParaRPr lang="en-US"/>
        </a:p>
      </dgm:t>
    </dgm:pt>
    <dgm:pt modelId="{37B67602-F875-4836-893E-9E41DE3EDAF1}" type="pres">
      <dgm:prSet presAssocID="{B7A3887B-7AA1-4A19-A05C-2DD0213C7D0E}" presName="hierChild3" presStyleCnt="0"/>
      <dgm:spPr/>
    </dgm:pt>
    <dgm:pt modelId="{0D72AF5A-9792-4453-BAE4-3D62894680EC}" type="pres">
      <dgm:prSet presAssocID="{1B2B55C9-F9FE-4C25-AB23-9E326E04093F}" presName="Name19" presStyleLbl="parChTrans1D3" presStyleIdx="1" presStyleCnt="3"/>
      <dgm:spPr/>
      <dgm:t>
        <a:bodyPr/>
        <a:lstStyle/>
        <a:p>
          <a:endParaRPr lang="en-US"/>
        </a:p>
      </dgm:t>
    </dgm:pt>
    <dgm:pt modelId="{90468DAC-82D5-4988-B97F-E8F0FAC431D2}" type="pres">
      <dgm:prSet presAssocID="{D2D868B6-6333-478D-90C9-DD0A2D6F3B0F}" presName="Name21" presStyleCnt="0"/>
      <dgm:spPr/>
    </dgm:pt>
    <dgm:pt modelId="{EEAC752D-18AB-4A0E-A35B-5A2FFAA93552}" type="pres">
      <dgm:prSet presAssocID="{D2D868B6-6333-478D-90C9-DD0A2D6F3B0F}" presName="level2Shape" presStyleLbl="node3" presStyleIdx="1" presStyleCnt="3"/>
      <dgm:spPr/>
      <dgm:t>
        <a:bodyPr/>
        <a:lstStyle/>
        <a:p>
          <a:endParaRPr lang="en-US"/>
        </a:p>
      </dgm:t>
    </dgm:pt>
    <dgm:pt modelId="{C1B3A940-0524-44AF-BC0F-49302E21AB37}" type="pres">
      <dgm:prSet presAssocID="{D2D868B6-6333-478D-90C9-DD0A2D6F3B0F}" presName="hierChild3" presStyleCnt="0"/>
      <dgm:spPr/>
    </dgm:pt>
    <dgm:pt modelId="{810F18DE-FB8D-4006-8537-4B8597DA7F51}" type="pres">
      <dgm:prSet presAssocID="{196E4264-A985-43B7-BEFA-78FBA92CE6DB}" presName="Name19" presStyleLbl="parChTrans1D2" presStyleIdx="1" presStyleCnt="2"/>
      <dgm:spPr/>
      <dgm:t>
        <a:bodyPr/>
        <a:lstStyle/>
        <a:p>
          <a:endParaRPr lang="en-US"/>
        </a:p>
      </dgm:t>
    </dgm:pt>
    <dgm:pt modelId="{694E78AE-3868-4C6F-A603-E1A776A8F768}" type="pres">
      <dgm:prSet presAssocID="{ABBD1384-3F23-4A8F-9B7D-4F59175BF313}" presName="Name21" presStyleCnt="0"/>
      <dgm:spPr/>
    </dgm:pt>
    <dgm:pt modelId="{970F0835-8F56-41EC-94A0-CEA72B2EB91B}" type="pres">
      <dgm:prSet presAssocID="{ABBD1384-3F23-4A8F-9B7D-4F59175BF313}" presName="level2Shape" presStyleLbl="node2" presStyleIdx="1" presStyleCnt="2"/>
      <dgm:spPr/>
      <dgm:t>
        <a:bodyPr/>
        <a:lstStyle/>
        <a:p>
          <a:endParaRPr lang="en-US"/>
        </a:p>
      </dgm:t>
    </dgm:pt>
    <dgm:pt modelId="{05699915-07EB-4788-826F-608BBF028384}" type="pres">
      <dgm:prSet presAssocID="{ABBD1384-3F23-4A8F-9B7D-4F59175BF313}" presName="hierChild3" presStyleCnt="0"/>
      <dgm:spPr/>
    </dgm:pt>
    <dgm:pt modelId="{7E550BB5-AF22-4DA9-9181-C8D43A19D13A}" type="pres">
      <dgm:prSet presAssocID="{8812943E-60A7-46D0-8BEB-B8C48D5DA27C}" presName="Name19" presStyleLbl="parChTrans1D3" presStyleIdx="2" presStyleCnt="3"/>
      <dgm:spPr/>
      <dgm:t>
        <a:bodyPr/>
        <a:lstStyle/>
        <a:p>
          <a:endParaRPr lang="en-US"/>
        </a:p>
      </dgm:t>
    </dgm:pt>
    <dgm:pt modelId="{05F00253-1B18-4B37-9333-ED98871BDD98}" type="pres">
      <dgm:prSet presAssocID="{EC6BA56B-AC78-479F-B31F-D8EE302F7355}" presName="Name21" presStyleCnt="0"/>
      <dgm:spPr/>
    </dgm:pt>
    <dgm:pt modelId="{10EBC452-5D22-443B-ADF4-F4EBE85B8283}" type="pres">
      <dgm:prSet presAssocID="{EC6BA56B-AC78-479F-B31F-D8EE302F7355}" presName="level2Shape" presStyleLbl="node3" presStyleIdx="2" presStyleCnt="3"/>
      <dgm:spPr/>
      <dgm:t>
        <a:bodyPr/>
        <a:lstStyle/>
        <a:p>
          <a:endParaRPr lang="en-US"/>
        </a:p>
      </dgm:t>
    </dgm:pt>
    <dgm:pt modelId="{86B4279C-684D-4DD9-99B7-C45E18AC6FB6}" type="pres">
      <dgm:prSet presAssocID="{EC6BA56B-AC78-479F-B31F-D8EE302F7355}" presName="hierChild3" presStyleCnt="0"/>
      <dgm:spPr/>
    </dgm:pt>
    <dgm:pt modelId="{CBDFBDF1-F0A2-47F2-9B4E-793B091307B8}" type="pres">
      <dgm:prSet presAssocID="{999DBA58-F56D-4171-A820-12E322995DAE}" presName="bgShapesFlow" presStyleCnt="0"/>
      <dgm:spPr/>
    </dgm:pt>
    <dgm:pt modelId="{5D67EFFB-F85B-416B-8F26-2F67475AC5F4}" type="pres">
      <dgm:prSet presAssocID="{12D968EB-0BA7-43DC-8340-6E2FC8F9F6BE}" presName="rectComp" presStyleCnt="0"/>
      <dgm:spPr/>
    </dgm:pt>
    <dgm:pt modelId="{06960D29-DDC0-4C4D-822B-1EFF3DC77209}" type="pres">
      <dgm:prSet presAssocID="{12D968EB-0BA7-43DC-8340-6E2FC8F9F6BE}" presName="bgRect" presStyleLbl="bgShp" presStyleIdx="0" presStyleCnt="3"/>
      <dgm:spPr/>
      <dgm:t>
        <a:bodyPr/>
        <a:lstStyle/>
        <a:p>
          <a:endParaRPr lang="en-US"/>
        </a:p>
      </dgm:t>
    </dgm:pt>
    <dgm:pt modelId="{B421D497-D71D-4284-B40A-73A0CEEEE6EB}" type="pres">
      <dgm:prSet presAssocID="{12D968EB-0BA7-43DC-8340-6E2FC8F9F6BE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564AC-3EE6-497C-A07E-06BCA8EA9B42}" type="pres">
      <dgm:prSet presAssocID="{12D968EB-0BA7-43DC-8340-6E2FC8F9F6BE}" presName="spComp" presStyleCnt="0"/>
      <dgm:spPr/>
    </dgm:pt>
    <dgm:pt modelId="{CA199CFB-9587-49D6-97B5-DCE6787E7359}" type="pres">
      <dgm:prSet presAssocID="{12D968EB-0BA7-43DC-8340-6E2FC8F9F6BE}" presName="vSp" presStyleCnt="0"/>
      <dgm:spPr/>
    </dgm:pt>
    <dgm:pt modelId="{EABD5FBC-A06B-493F-ABAC-6DCFABF58A59}" type="pres">
      <dgm:prSet presAssocID="{6F895FC2-6B86-4E93-BA75-2ED255F8E180}" presName="rectComp" presStyleCnt="0"/>
      <dgm:spPr/>
    </dgm:pt>
    <dgm:pt modelId="{E6C955FD-A9C4-47E2-9201-80AF44A2449A}" type="pres">
      <dgm:prSet presAssocID="{6F895FC2-6B86-4E93-BA75-2ED255F8E180}" presName="bgRect" presStyleLbl="bgShp" presStyleIdx="1" presStyleCnt="3"/>
      <dgm:spPr/>
      <dgm:t>
        <a:bodyPr/>
        <a:lstStyle/>
        <a:p>
          <a:endParaRPr lang="en-US"/>
        </a:p>
      </dgm:t>
    </dgm:pt>
    <dgm:pt modelId="{842F5654-7A1C-4E6E-9F9C-1CDA662C0E49}" type="pres">
      <dgm:prSet presAssocID="{6F895FC2-6B86-4E93-BA75-2ED255F8E180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821071-DE3F-4432-9C35-1A4A5F625F86}" type="pres">
      <dgm:prSet presAssocID="{6F895FC2-6B86-4E93-BA75-2ED255F8E180}" presName="spComp" presStyleCnt="0"/>
      <dgm:spPr/>
    </dgm:pt>
    <dgm:pt modelId="{7B2FE486-CADA-4366-89DA-B5C851D7A2FB}" type="pres">
      <dgm:prSet presAssocID="{6F895FC2-6B86-4E93-BA75-2ED255F8E180}" presName="vSp" presStyleCnt="0"/>
      <dgm:spPr/>
    </dgm:pt>
    <dgm:pt modelId="{3FA95E97-7FAD-40BC-B2F3-DA3B1AAF7F9E}" type="pres">
      <dgm:prSet presAssocID="{69530FC8-0DB8-48A3-BA85-DA0FB4906462}" presName="rectComp" presStyleCnt="0"/>
      <dgm:spPr/>
    </dgm:pt>
    <dgm:pt modelId="{C9EA5D5D-4A83-430B-B2AE-1D29F613B0D2}" type="pres">
      <dgm:prSet presAssocID="{69530FC8-0DB8-48A3-BA85-DA0FB4906462}" presName="bgRect" presStyleLbl="bgShp" presStyleIdx="2" presStyleCnt="3"/>
      <dgm:spPr/>
      <dgm:t>
        <a:bodyPr/>
        <a:lstStyle/>
        <a:p>
          <a:endParaRPr lang="en-US"/>
        </a:p>
      </dgm:t>
    </dgm:pt>
    <dgm:pt modelId="{FA66901E-EE7F-40C6-8F73-832CA14BB0AD}" type="pres">
      <dgm:prSet presAssocID="{69530FC8-0DB8-48A3-BA85-DA0FB4906462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7ACC34-AF79-4689-A3C7-E649EF1FE26D}" srcId="{ABBD1384-3F23-4A8F-9B7D-4F59175BF313}" destId="{EC6BA56B-AC78-479F-B31F-D8EE302F7355}" srcOrd="0" destOrd="0" parTransId="{8812943E-60A7-46D0-8BEB-B8C48D5DA27C}" sibTransId="{E9E981CF-F85C-43C5-BC20-42AAF7FF1B02}"/>
    <dgm:cxn modelId="{A87346AA-9BFC-481F-BE9D-5C254B0AF9D0}" type="presOf" srcId="{B7A3887B-7AA1-4A19-A05C-2DD0213C7D0E}" destId="{45D96DA7-529C-4F53-B750-C7A5967E0E5B}" srcOrd="0" destOrd="0" presId="urn:microsoft.com/office/officeart/2005/8/layout/hierarchy6"/>
    <dgm:cxn modelId="{9CC18FD3-0228-484E-8FA0-A708852959DD}" type="presOf" srcId="{8812943E-60A7-46D0-8BEB-B8C48D5DA27C}" destId="{7E550BB5-AF22-4DA9-9181-C8D43A19D13A}" srcOrd="0" destOrd="0" presId="urn:microsoft.com/office/officeart/2005/8/layout/hierarchy6"/>
    <dgm:cxn modelId="{1E781C30-D655-42D8-866A-48230B889319}" srcId="{BB3DBAAA-C193-4069-88A2-C0BF0EEF3E26}" destId="{ABBD1384-3F23-4A8F-9B7D-4F59175BF313}" srcOrd="1" destOrd="0" parTransId="{196E4264-A985-43B7-BEFA-78FBA92CE6DB}" sibTransId="{DA83D867-E188-404F-8E92-265C9B4787D7}"/>
    <dgm:cxn modelId="{4809449A-67F5-43DE-8832-6256CE466183}" type="presOf" srcId="{7E0B79AA-891C-483C-B07F-17351ED27E9D}" destId="{5296A127-33A0-4A49-95E6-BCB5446A71C1}" srcOrd="0" destOrd="0" presId="urn:microsoft.com/office/officeart/2005/8/layout/hierarchy6"/>
    <dgm:cxn modelId="{902E5A83-9CEA-4CC4-8341-30B59A96A0B0}" type="presOf" srcId="{6F895FC2-6B86-4E93-BA75-2ED255F8E180}" destId="{842F5654-7A1C-4E6E-9F9C-1CDA662C0E49}" srcOrd="1" destOrd="0" presId="urn:microsoft.com/office/officeart/2005/8/layout/hierarchy6"/>
    <dgm:cxn modelId="{AF910A53-9F68-4BCD-8902-A0C2696121BD}" srcId="{999DBA58-F56D-4171-A820-12E322995DAE}" destId="{12D968EB-0BA7-43DC-8340-6E2FC8F9F6BE}" srcOrd="1" destOrd="0" parTransId="{0205B95C-7DAD-4CDB-BF5A-839C9AE734B0}" sibTransId="{93165AF1-DFFF-49D7-AF27-1854E47A82C2}"/>
    <dgm:cxn modelId="{91146152-73E4-41B9-A57B-B5B9C9747C11}" type="presOf" srcId="{BB3DBAAA-C193-4069-88A2-C0BF0EEF3E26}" destId="{F048497C-4970-4804-915E-659668594EF8}" srcOrd="0" destOrd="0" presId="urn:microsoft.com/office/officeart/2005/8/layout/hierarchy6"/>
    <dgm:cxn modelId="{C1AC0448-7C8E-4969-BAEA-993C643DF04D}" type="presOf" srcId="{69530FC8-0DB8-48A3-BA85-DA0FB4906462}" destId="{FA66901E-EE7F-40C6-8F73-832CA14BB0AD}" srcOrd="1" destOrd="0" presId="urn:microsoft.com/office/officeart/2005/8/layout/hierarchy6"/>
    <dgm:cxn modelId="{4373BB27-9BDF-47AD-9C21-D0ED20CC7FEF}" type="presOf" srcId="{1B2B55C9-F9FE-4C25-AB23-9E326E04093F}" destId="{0D72AF5A-9792-4453-BAE4-3D62894680EC}" srcOrd="0" destOrd="0" presId="urn:microsoft.com/office/officeart/2005/8/layout/hierarchy6"/>
    <dgm:cxn modelId="{9A151B0E-4E4F-4FAC-94A2-75F9CF29439F}" type="presOf" srcId="{12D968EB-0BA7-43DC-8340-6E2FC8F9F6BE}" destId="{06960D29-DDC0-4C4D-822B-1EFF3DC77209}" srcOrd="0" destOrd="0" presId="urn:microsoft.com/office/officeart/2005/8/layout/hierarchy6"/>
    <dgm:cxn modelId="{41F7887C-EDBB-4CA0-A963-736B9FA1F94E}" type="presOf" srcId="{ABBD1384-3F23-4A8F-9B7D-4F59175BF313}" destId="{970F0835-8F56-41EC-94A0-CEA72B2EB91B}" srcOrd="0" destOrd="0" presId="urn:microsoft.com/office/officeart/2005/8/layout/hierarchy6"/>
    <dgm:cxn modelId="{6FB1BEDE-B776-49DB-B320-C30AE40A25D5}" type="presOf" srcId="{69530FC8-0DB8-48A3-BA85-DA0FB4906462}" destId="{C9EA5D5D-4A83-430B-B2AE-1D29F613B0D2}" srcOrd="0" destOrd="0" presId="urn:microsoft.com/office/officeart/2005/8/layout/hierarchy6"/>
    <dgm:cxn modelId="{95C4E992-1C8E-4B9A-9580-2AF26148DF51}" type="presOf" srcId="{12D968EB-0BA7-43DC-8340-6E2FC8F9F6BE}" destId="{B421D497-D71D-4284-B40A-73A0CEEEE6EB}" srcOrd="1" destOrd="0" presId="urn:microsoft.com/office/officeart/2005/8/layout/hierarchy6"/>
    <dgm:cxn modelId="{DD8BD954-23FF-41F1-8443-4EFB0CCC8E09}" type="presOf" srcId="{6F895FC2-6B86-4E93-BA75-2ED255F8E180}" destId="{E6C955FD-A9C4-47E2-9201-80AF44A2449A}" srcOrd="0" destOrd="0" presId="urn:microsoft.com/office/officeart/2005/8/layout/hierarchy6"/>
    <dgm:cxn modelId="{4978AAA5-28C2-4D74-A121-C44669F3D09E}" type="presOf" srcId="{D2D868B6-6333-478D-90C9-DD0A2D6F3B0F}" destId="{EEAC752D-18AB-4A0E-A35B-5A2FFAA93552}" srcOrd="0" destOrd="0" presId="urn:microsoft.com/office/officeart/2005/8/layout/hierarchy6"/>
    <dgm:cxn modelId="{3365D27A-C432-44BD-A961-CB0ED06DE129}" type="presOf" srcId="{3AD7C65B-21E3-46F2-A902-E2CD29272325}" destId="{EF400882-381A-4477-AF0E-FF1AEA6B2E02}" srcOrd="0" destOrd="0" presId="urn:microsoft.com/office/officeart/2005/8/layout/hierarchy6"/>
    <dgm:cxn modelId="{17BF3179-8AEF-420D-83D8-B9841181CFE2}" type="presOf" srcId="{999DBA58-F56D-4171-A820-12E322995DAE}" destId="{DEC26A36-5E19-4C16-B75C-A6FECDC2544D}" srcOrd="0" destOrd="0" presId="urn:microsoft.com/office/officeart/2005/8/layout/hierarchy6"/>
    <dgm:cxn modelId="{3F90D9A9-620E-4BEE-86C1-41719CBAAF1D}" srcId="{999DBA58-F56D-4171-A820-12E322995DAE}" destId="{6F895FC2-6B86-4E93-BA75-2ED255F8E180}" srcOrd="2" destOrd="0" parTransId="{44331573-CD8C-43F9-974C-E36DE58C2FC7}" sibTransId="{D02D878B-9AFE-4614-BE6D-503B5E5FE527}"/>
    <dgm:cxn modelId="{523AC52E-61C6-413A-91F4-3AACF7CEF2E7}" type="presOf" srcId="{196E4264-A985-43B7-BEFA-78FBA92CE6DB}" destId="{810F18DE-FB8D-4006-8537-4B8597DA7F51}" srcOrd="0" destOrd="0" presId="urn:microsoft.com/office/officeart/2005/8/layout/hierarchy6"/>
    <dgm:cxn modelId="{6976610A-0825-4E37-8FDD-DABF730D5136}" srcId="{BB3DBAAA-C193-4069-88A2-C0BF0EEF3E26}" destId="{7E0B79AA-891C-483C-B07F-17351ED27E9D}" srcOrd="0" destOrd="0" parTransId="{602F8A32-DE34-4B49-BDC0-3E92A3B77D0D}" sibTransId="{CCBD6E9C-3274-4CC2-950E-5601E087BDF1}"/>
    <dgm:cxn modelId="{0F2A155F-4A24-40D2-AEF0-F5E733B1CF2F}" type="presOf" srcId="{EC6BA56B-AC78-479F-B31F-D8EE302F7355}" destId="{10EBC452-5D22-443B-ADF4-F4EBE85B8283}" srcOrd="0" destOrd="0" presId="urn:microsoft.com/office/officeart/2005/8/layout/hierarchy6"/>
    <dgm:cxn modelId="{259887B4-600B-41A4-BE6D-DCCAF283BC24}" srcId="{7E0B79AA-891C-483C-B07F-17351ED27E9D}" destId="{D2D868B6-6333-478D-90C9-DD0A2D6F3B0F}" srcOrd="1" destOrd="0" parTransId="{1B2B55C9-F9FE-4C25-AB23-9E326E04093F}" sibTransId="{D9A54601-8AEB-47B0-A8EC-AEC1C8F22DEF}"/>
    <dgm:cxn modelId="{041213DC-750F-413B-9AE6-6DF450EB3717}" type="presOf" srcId="{602F8A32-DE34-4B49-BDC0-3E92A3B77D0D}" destId="{834724CB-B080-4848-98F3-41D3820C5C3B}" srcOrd="0" destOrd="0" presId="urn:microsoft.com/office/officeart/2005/8/layout/hierarchy6"/>
    <dgm:cxn modelId="{A193C1A3-8A9B-43E4-872F-1436CDD7B670}" srcId="{7E0B79AA-891C-483C-B07F-17351ED27E9D}" destId="{B7A3887B-7AA1-4A19-A05C-2DD0213C7D0E}" srcOrd="0" destOrd="0" parTransId="{3AD7C65B-21E3-46F2-A902-E2CD29272325}" sibTransId="{4EAEB3BC-87B0-4F87-AE29-C4048E912B2F}"/>
    <dgm:cxn modelId="{9F78D181-5283-459F-853D-4E98AB8641A8}" srcId="{999DBA58-F56D-4171-A820-12E322995DAE}" destId="{69530FC8-0DB8-48A3-BA85-DA0FB4906462}" srcOrd="3" destOrd="0" parTransId="{63EF9B1B-A220-434E-A88E-93C119D08D1E}" sibTransId="{941014B4-5DCF-43FA-9D00-BE238E83D1C8}"/>
    <dgm:cxn modelId="{7E18024C-8D0D-4357-BD64-00808E77A584}" srcId="{999DBA58-F56D-4171-A820-12E322995DAE}" destId="{BB3DBAAA-C193-4069-88A2-C0BF0EEF3E26}" srcOrd="0" destOrd="0" parTransId="{AB20501A-1FDB-4D73-AD1B-6A297B429EAC}" sibTransId="{5FDE3022-319B-4F38-B403-EAA405258192}"/>
    <dgm:cxn modelId="{2601F9C3-A8FA-443F-A300-2C4C7AC8E55F}" type="presParOf" srcId="{DEC26A36-5E19-4C16-B75C-A6FECDC2544D}" destId="{E5620D3F-B606-479F-9392-31E2F25B1DC9}" srcOrd="0" destOrd="0" presId="urn:microsoft.com/office/officeart/2005/8/layout/hierarchy6"/>
    <dgm:cxn modelId="{FD972BB0-7421-4F77-8D54-8B4D4C9C5AB4}" type="presParOf" srcId="{E5620D3F-B606-479F-9392-31E2F25B1DC9}" destId="{461163EE-CAF5-4FBF-AA88-BE93F5095F0B}" srcOrd="0" destOrd="0" presId="urn:microsoft.com/office/officeart/2005/8/layout/hierarchy6"/>
    <dgm:cxn modelId="{23F17358-F61F-43F7-B7FD-368377287805}" type="presParOf" srcId="{E5620D3F-B606-479F-9392-31E2F25B1DC9}" destId="{3A36935F-D34A-4914-97BB-C5C236261028}" srcOrd="1" destOrd="0" presId="urn:microsoft.com/office/officeart/2005/8/layout/hierarchy6"/>
    <dgm:cxn modelId="{4DC218F9-698F-4819-9859-CB546D435F28}" type="presParOf" srcId="{3A36935F-D34A-4914-97BB-C5C236261028}" destId="{15F05456-FDB5-445A-AB5A-8B016C3A29C4}" srcOrd="0" destOrd="0" presId="urn:microsoft.com/office/officeart/2005/8/layout/hierarchy6"/>
    <dgm:cxn modelId="{DBA0B571-0D40-40D0-BDEB-4762B19BFC11}" type="presParOf" srcId="{15F05456-FDB5-445A-AB5A-8B016C3A29C4}" destId="{F048497C-4970-4804-915E-659668594EF8}" srcOrd="0" destOrd="0" presId="urn:microsoft.com/office/officeart/2005/8/layout/hierarchy6"/>
    <dgm:cxn modelId="{CCE65F2D-8B8F-4D78-BE0C-DFD79B8361A8}" type="presParOf" srcId="{15F05456-FDB5-445A-AB5A-8B016C3A29C4}" destId="{310596D5-29B0-4CA3-9B48-CAE9FC53CD5D}" srcOrd="1" destOrd="0" presId="urn:microsoft.com/office/officeart/2005/8/layout/hierarchy6"/>
    <dgm:cxn modelId="{618D69FB-B758-4BE0-9070-43AB0101EB07}" type="presParOf" srcId="{310596D5-29B0-4CA3-9B48-CAE9FC53CD5D}" destId="{834724CB-B080-4848-98F3-41D3820C5C3B}" srcOrd="0" destOrd="0" presId="urn:microsoft.com/office/officeart/2005/8/layout/hierarchy6"/>
    <dgm:cxn modelId="{6D2A54EC-A295-4CBE-9603-20A27770E52F}" type="presParOf" srcId="{310596D5-29B0-4CA3-9B48-CAE9FC53CD5D}" destId="{1F746DC3-9B1D-4BF5-9A81-523A0288FB66}" srcOrd="1" destOrd="0" presId="urn:microsoft.com/office/officeart/2005/8/layout/hierarchy6"/>
    <dgm:cxn modelId="{DE68F9BE-B2A0-4414-9782-A25E7144BFD9}" type="presParOf" srcId="{1F746DC3-9B1D-4BF5-9A81-523A0288FB66}" destId="{5296A127-33A0-4A49-95E6-BCB5446A71C1}" srcOrd="0" destOrd="0" presId="urn:microsoft.com/office/officeart/2005/8/layout/hierarchy6"/>
    <dgm:cxn modelId="{DA070818-F71C-4770-9B9A-D65E817A3B2A}" type="presParOf" srcId="{1F746DC3-9B1D-4BF5-9A81-523A0288FB66}" destId="{6D18B362-3A00-4B42-BEAD-080EC738AC2D}" srcOrd="1" destOrd="0" presId="urn:microsoft.com/office/officeart/2005/8/layout/hierarchy6"/>
    <dgm:cxn modelId="{27E61D58-A877-4AA6-82BD-65829609BE47}" type="presParOf" srcId="{6D18B362-3A00-4B42-BEAD-080EC738AC2D}" destId="{EF400882-381A-4477-AF0E-FF1AEA6B2E02}" srcOrd="0" destOrd="0" presId="urn:microsoft.com/office/officeart/2005/8/layout/hierarchy6"/>
    <dgm:cxn modelId="{C1706DF0-1FD3-417D-B7DA-4AF4E562691E}" type="presParOf" srcId="{6D18B362-3A00-4B42-BEAD-080EC738AC2D}" destId="{0CD8C0B1-394F-4AFB-A816-1C077E2A29A3}" srcOrd="1" destOrd="0" presId="urn:microsoft.com/office/officeart/2005/8/layout/hierarchy6"/>
    <dgm:cxn modelId="{FD948783-7421-455C-9406-6FEED271CD44}" type="presParOf" srcId="{0CD8C0B1-394F-4AFB-A816-1C077E2A29A3}" destId="{45D96DA7-529C-4F53-B750-C7A5967E0E5B}" srcOrd="0" destOrd="0" presId="urn:microsoft.com/office/officeart/2005/8/layout/hierarchy6"/>
    <dgm:cxn modelId="{5273B953-830A-4248-A686-A3F237EA8155}" type="presParOf" srcId="{0CD8C0B1-394F-4AFB-A816-1C077E2A29A3}" destId="{37B67602-F875-4836-893E-9E41DE3EDAF1}" srcOrd="1" destOrd="0" presId="urn:microsoft.com/office/officeart/2005/8/layout/hierarchy6"/>
    <dgm:cxn modelId="{515F788D-4AE0-41D1-BE94-3C38E35A26FB}" type="presParOf" srcId="{6D18B362-3A00-4B42-BEAD-080EC738AC2D}" destId="{0D72AF5A-9792-4453-BAE4-3D62894680EC}" srcOrd="2" destOrd="0" presId="urn:microsoft.com/office/officeart/2005/8/layout/hierarchy6"/>
    <dgm:cxn modelId="{933C1119-1A96-4529-B99C-D8E677CECB0B}" type="presParOf" srcId="{6D18B362-3A00-4B42-BEAD-080EC738AC2D}" destId="{90468DAC-82D5-4988-B97F-E8F0FAC431D2}" srcOrd="3" destOrd="0" presId="urn:microsoft.com/office/officeart/2005/8/layout/hierarchy6"/>
    <dgm:cxn modelId="{094B9956-274C-427A-AE48-7E9072A895A4}" type="presParOf" srcId="{90468DAC-82D5-4988-B97F-E8F0FAC431D2}" destId="{EEAC752D-18AB-4A0E-A35B-5A2FFAA93552}" srcOrd="0" destOrd="0" presId="urn:microsoft.com/office/officeart/2005/8/layout/hierarchy6"/>
    <dgm:cxn modelId="{2B48FE36-8406-49EE-A33B-04B9C33F9291}" type="presParOf" srcId="{90468DAC-82D5-4988-B97F-E8F0FAC431D2}" destId="{C1B3A940-0524-44AF-BC0F-49302E21AB37}" srcOrd="1" destOrd="0" presId="urn:microsoft.com/office/officeart/2005/8/layout/hierarchy6"/>
    <dgm:cxn modelId="{64FAE435-D4CE-4C6D-8339-51D60251B0CC}" type="presParOf" srcId="{310596D5-29B0-4CA3-9B48-CAE9FC53CD5D}" destId="{810F18DE-FB8D-4006-8537-4B8597DA7F51}" srcOrd="2" destOrd="0" presId="urn:microsoft.com/office/officeart/2005/8/layout/hierarchy6"/>
    <dgm:cxn modelId="{B58BAC8A-2B9A-4C09-969B-7950E8172E3C}" type="presParOf" srcId="{310596D5-29B0-4CA3-9B48-CAE9FC53CD5D}" destId="{694E78AE-3868-4C6F-A603-E1A776A8F768}" srcOrd="3" destOrd="0" presId="urn:microsoft.com/office/officeart/2005/8/layout/hierarchy6"/>
    <dgm:cxn modelId="{45D9B36C-F7E6-4377-B5BE-FB3C2BFE9155}" type="presParOf" srcId="{694E78AE-3868-4C6F-A603-E1A776A8F768}" destId="{970F0835-8F56-41EC-94A0-CEA72B2EB91B}" srcOrd="0" destOrd="0" presId="urn:microsoft.com/office/officeart/2005/8/layout/hierarchy6"/>
    <dgm:cxn modelId="{0344D5E0-5B92-42D7-B477-E43194FF39F8}" type="presParOf" srcId="{694E78AE-3868-4C6F-A603-E1A776A8F768}" destId="{05699915-07EB-4788-826F-608BBF028384}" srcOrd="1" destOrd="0" presId="urn:microsoft.com/office/officeart/2005/8/layout/hierarchy6"/>
    <dgm:cxn modelId="{B1E712F5-4C08-45C2-8E16-E7104C3AEF2D}" type="presParOf" srcId="{05699915-07EB-4788-826F-608BBF028384}" destId="{7E550BB5-AF22-4DA9-9181-C8D43A19D13A}" srcOrd="0" destOrd="0" presId="urn:microsoft.com/office/officeart/2005/8/layout/hierarchy6"/>
    <dgm:cxn modelId="{40BC65E8-2BD7-42F6-82CC-C3CA49D43CFD}" type="presParOf" srcId="{05699915-07EB-4788-826F-608BBF028384}" destId="{05F00253-1B18-4B37-9333-ED98871BDD98}" srcOrd="1" destOrd="0" presId="urn:microsoft.com/office/officeart/2005/8/layout/hierarchy6"/>
    <dgm:cxn modelId="{D283E9CF-AA35-4885-8348-0BB7F8C0A472}" type="presParOf" srcId="{05F00253-1B18-4B37-9333-ED98871BDD98}" destId="{10EBC452-5D22-443B-ADF4-F4EBE85B8283}" srcOrd="0" destOrd="0" presId="urn:microsoft.com/office/officeart/2005/8/layout/hierarchy6"/>
    <dgm:cxn modelId="{3E02D308-DEFC-4FC3-ABFF-27A5294A5910}" type="presParOf" srcId="{05F00253-1B18-4B37-9333-ED98871BDD98}" destId="{86B4279C-684D-4DD9-99B7-C45E18AC6FB6}" srcOrd="1" destOrd="0" presId="urn:microsoft.com/office/officeart/2005/8/layout/hierarchy6"/>
    <dgm:cxn modelId="{584B3F12-492E-44A9-852D-9C1B4D27C48C}" type="presParOf" srcId="{DEC26A36-5E19-4C16-B75C-A6FECDC2544D}" destId="{CBDFBDF1-F0A2-47F2-9B4E-793B091307B8}" srcOrd="1" destOrd="0" presId="urn:microsoft.com/office/officeart/2005/8/layout/hierarchy6"/>
    <dgm:cxn modelId="{FA115591-2016-48AD-965C-F926D4AAD826}" type="presParOf" srcId="{CBDFBDF1-F0A2-47F2-9B4E-793B091307B8}" destId="{5D67EFFB-F85B-416B-8F26-2F67475AC5F4}" srcOrd="0" destOrd="0" presId="urn:microsoft.com/office/officeart/2005/8/layout/hierarchy6"/>
    <dgm:cxn modelId="{21B79783-5D3F-41C7-ABCE-4308DF57B26B}" type="presParOf" srcId="{5D67EFFB-F85B-416B-8F26-2F67475AC5F4}" destId="{06960D29-DDC0-4C4D-822B-1EFF3DC77209}" srcOrd="0" destOrd="0" presId="urn:microsoft.com/office/officeart/2005/8/layout/hierarchy6"/>
    <dgm:cxn modelId="{2794B560-C722-4DA6-A598-0E547A2CBD26}" type="presParOf" srcId="{5D67EFFB-F85B-416B-8F26-2F67475AC5F4}" destId="{B421D497-D71D-4284-B40A-73A0CEEEE6EB}" srcOrd="1" destOrd="0" presId="urn:microsoft.com/office/officeart/2005/8/layout/hierarchy6"/>
    <dgm:cxn modelId="{048F25B5-36C0-4B87-839D-319C762F785B}" type="presParOf" srcId="{CBDFBDF1-F0A2-47F2-9B4E-793B091307B8}" destId="{47A564AC-3EE6-497C-A07E-06BCA8EA9B42}" srcOrd="1" destOrd="0" presId="urn:microsoft.com/office/officeart/2005/8/layout/hierarchy6"/>
    <dgm:cxn modelId="{45130487-D32F-46B9-BB6A-3816B4FE70EF}" type="presParOf" srcId="{47A564AC-3EE6-497C-A07E-06BCA8EA9B42}" destId="{CA199CFB-9587-49D6-97B5-DCE6787E7359}" srcOrd="0" destOrd="0" presId="urn:microsoft.com/office/officeart/2005/8/layout/hierarchy6"/>
    <dgm:cxn modelId="{867E2700-E586-440E-8A98-5B25BF0806E3}" type="presParOf" srcId="{CBDFBDF1-F0A2-47F2-9B4E-793B091307B8}" destId="{EABD5FBC-A06B-493F-ABAC-6DCFABF58A59}" srcOrd="2" destOrd="0" presId="urn:microsoft.com/office/officeart/2005/8/layout/hierarchy6"/>
    <dgm:cxn modelId="{B5C0D465-F475-4E2A-9EEF-B16E78ABC439}" type="presParOf" srcId="{EABD5FBC-A06B-493F-ABAC-6DCFABF58A59}" destId="{E6C955FD-A9C4-47E2-9201-80AF44A2449A}" srcOrd="0" destOrd="0" presId="urn:microsoft.com/office/officeart/2005/8/layout/hierarchy6"/>
    <dgm:cxn modelId="{428898C0-AA49-4766-8C26-5E8CEA23DA16}" type="presParOf" srcId="{EABD5FBC-A06B-493F-ABAC-6DCFABF58A59}" destId="{842F5654-7A1C-4E6E-9F9C-1CDA662C0E49}" srcOrd="1" destOrd="0" presId="urn:microsoft.com/office/officeart/2005/8/layout/hierarchy6"/>
    <dgm:cxn modelId="{73066F4F-1A06-4267-9E8F-1278C1D79D67}" type="presParOf" srcId="{CBDFBDF1-F0A2-47F2-9B4E-793B091307B8}" destId="{D8821071-DE3F-4432-9C35-1A4A5F625F86}" srcOrd="3" destOrd="0" presId="urn:microsoft.com/office/officeart/2005/8/layout/hierarchy6"/>
    <dgm:cxn modelId="{030050FB-0327-4F72-86DA-59A7A8BCCE3B}" type="presParOf" srcId="{D8821071-DE3F-4432-9C35-1A4A5F625F86}" destId="{7B2FE486-CADA-4366-89DA-B5C851D7A2FB}" srcOrd="0" destOrd="0" presId="urn:microsoft.com/office/officeart/2005/8/layout/hierarchy6"/>
    <dgm:cxn modelId="{B5E08450-AD63-4DFD-A1A4-7203FC99AF2F}" type="presParOf" srcId="{CBDFBDF1-F0A2-47F2-9B4E-793B091307B8}" destId="{3FA95E97-7FAD-40BC-B2F3-DA3B1AAF7F9E}" srcOrd="4" destOrd="0" presId="urn:microsoft.com/office/officeart/2005/8/layout/hierarchy6"/>
    <dgm:cxn modelId="{B789C1C8-D82A-4501-956C-631A4DDBE56E}" type="presParOf" srcId="{3FA95E97-7FAD-40BC-B2F3-DA3B1AAF7F9E}" destId="{C9EA5D5D-4A83-430B-B2AE-1D29F613B0D2}" srcOrd="0" destOrd="0" presId="urn:microsoft.com/office/officeart/2005/8/layout/hierarchy6"/>
    <dgm:cxn modelId="{466F25C5-4B34-4D06-9B53-8A6DF43B8557}" type="presParOf" srcId="{3FA95E97-7FAD-40BC-B2F3-DA3B1AAF7F9E}" destId="{FA66901E-EE7F-40C6-8F73-832CA14BB0A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EA5D5D-4A83-430B-B2AE-1D29F613B0D2}">
      <dsp:nvSpPr>
        <dsp:cNvPr id="0" name=""/>
        <dsp:cNvSpPr/>
      </dsp:nvSpPr>
      <dsp:spPr>
        <a:xfrm>
          <a:off x="0" y="2599716"/>
          <a:ext cx="7772400" cy="1113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Outcome</a:t>
          </a:r>
          <a:endParaRPr lang="en-US" sz="2700" kern="1200" dirty="0"/>
        </a:p>
      </dsp:txBody>
      <dsp:txXfrm>
        <a:off x="0" y="2599716"/>
        <a:ext cx="2331720" cy="1113337"/>
      </dsp:txXfrm>
    </dsp:sp>
    <dsp:sp modelId="{E6C955FD-A9C4-47E2-9201-80AF44A2449A}">
      <dsp:nvSpPr>
        <dsp:cNvPr id="0" name=""/>
        <dsp:cNvSpPr/>
      </dsp:nvSpPr>
      <dsp:spPr>
        <a:xfrm>
          <a:off x="0" y="1299912"/>
          <a:ext cx="7772400" cy="1113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Lt reviews for evidence</a:t>
          </a:r>
          <a:endParaRPr lang="en-US" sz="2700" kern="1200" dirty="0"/>
        </a:p>
      </dsp:txBody>
      <dsp:txXfrm>
        <a:off x="0" y="1299912"/>
        <a:ext cx="2331720" cy="1113337"/>
      </dsp:txXfrm>
    </dsp:sp>
    <dsp:sp modelId="{06960D29-DDC0-4C4D-822B-1EFF3DC77209}">
      <dsp:nvSpPr>
        <dsp:cNvPr id="0" name=""/>
        <dsp:cNvSpPr/>
      </dsp:nvSpPr>
      <dsp:spPr>
        <a:xfrm>
          <a:off x="0" y="107"/>
          <a:ext cx="7772400" cy="1113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Officer report</a:t>
          </a:r>
          <a:endParaRPr lang="en-US" sz="2700" kern="1200" dirty="0"/>
        </a:p>
      </dsp:txBody>
      <dsp:txXfrm>
        <a:off x="0" y="107"/>
        <a:ext cx="2331720" cy="1113337"/>
      </dsp:txXfrm>
    </dsp:sp>
    <dsp:sp modelId="{F048497C-4970-4804-915E-659668594EF8}">
      <dsp:nvSpPr>
        <dsp:cNvPr id="0" name=""/>
        <dsp:cNvSpPr/>
      </dsp:nvSpPr>
      <dsp:spPr>
        <a:xfrm>
          <a:off x="4729598" y="93341"/>
          <a:ext cx="1398500" cy="932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Report routed to unit</a:t>
          </a:r>
          <a:endParaRPr lang="en-US" sz="1800" kern="1200" dirty="0"/>
        </a:p>
      </dsp:txBody>
      <dsp:txXfrm>
        <a:off x="4756905" y="120648"/>
        <a:ext cx="1343886" cy="877719"/>
      </dsp:txXfrm>
    </dsp:sp>
    <dsp:sp modelId="{834724CB-B080-4848-98F3-41D3820C5C3B}">
      <dsp:nvSpPr>
        <dsp:cNvPr id="0" name=""/>
        <dsp:cNvSpPr/>
      </dsp:nvSpPr>
      <dsp:spPr>
        <a:xfrm>
          <a:off x="4065310" y="1025674"/>
          <a:ext cx="1363538" cy="372933"/>
        </a:xfrm>
        <a:custGeom>
          <a:avLst/>
          <a:gdLst/>
          <a:ahLst/>
          <a:cxnLst/>
          <a:rect l="0" t="0" r="0" b="0"/>
          <a:pathLst>
            <a:path>
              <a:moveTo>
                <a:pt x="1363538" y="0"/>
              </a:moveTo>
              <a:lnTo>
                <a:pt x="1363538" y="186466"/>
              </a:lnTo>
              <a:lnTo>
                <a:pt x="0" y="186466"/>
              </a:lnTo>
              <a:lnTo>
                <a:pt x="0" y="372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6A127-33A0-4A49-95E6-BCB5446A71C1}">
      <dsp:nvSpPr>
        <dsp:cNvPr id="0" name=""/>
        <dsp:cNvSpPr/>
      </dsp:nvSpPr>
      <dsp:spPr>
        <a:xfrm>
          <a:off x="3366060" y="1398608"/>
          <a:ext cx="1398500" cy="932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Assigned</a:t>
          </a:r>
          <a:endParaRPr lang="en-US" sz="1800" kern="1200" dirty="0"/>
        </a:p>
      </dsp:txBody>
      <dsp:txXfrm>
        <a:off x="3393367" y="1425915"/>
        <a:ext cx="1343886" cy="877719"/>
      </dsp:txXfrm>
    </dsp:sp>
    <dsp:sp modelId="{EF400882-381A-4477-AF0E-FF1AEA6B2E02}">
      <dsp:nvSpPr>
        <dsp:cNvPr id="0" name=""/>
        <dsp:cNvSpPr/>
      </dsp:nvSpPr>
      <dsp:spPr>
        <a:xfrm>
          <a:off x="3156285" y="2330942"/>
          <a:ext cx="909025" cy="372933"/>
        </a:xfrm>
        <a:custGeom>
          <a:avLst/>
          <a:gdLst/>
          <a:ahLst/>
          <a:cxnLst/>
          <a:rect l="0" t="0" r="0" b="0"/>
          <a:pathLst>
            <a:path>
              <a:moveTo>
                <a:pt x="909025" y="0"/>
              </a:moveTo>
              <a:lnTo>
                <a:pt x="909025" y="186466"/>
              </a:lnTo>
              <a:lnTo>
                <a:pt x="0" y="186466"/>
              </a:lnTo>
              <a:lnTo>
                <a:pt x="0" y="3729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D96DA7-529C-4F53-B750-C7A5967E0E5B}">
      <dsp:nvSpPr>
        <dsp:cNvPr id="0" name=""/>
        <dsp:cNvSpPr/>
      </dsp:nvSpPr>
      <dsp:spPr>
        <a:xfrm>
          <a:off x="2457034" y="2703875"/>
          <a:ext cx="1398500" cy="932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investigated</a:t>
          </a:r>
          <a:endParaRPr lang="en-US" sz="1800" kern="1200" dirty="0"/>
        </a:p>
      </dsp:txBody>
      <dsp:txXfrm>
        <a:off x="2484341" y="2731182"/>
        <a:ext cx="1343886" cy="877719"/>
      </dsp:txXfrm>
    </dsp:sp>
    <dsp:sp modelId="{0D72AF5A-9792-4453-BAE4-3D62894680EC}">
      <dsp:nvSpPr>
        <dsp:cNvPr id="0" name=""/>
        <dsp:cNvSpPr/>
      </dsp:nvSpPr>
      <dsp:spPr>
        <a:xfrm>
          <a:off x="4065310" y="2330942"/>
          <a:ext cx="909025" cy="37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66"/>
              </a:lnTo>
              <a:lnTo>
                <a:pt x="909025" y="186466"/>
              </a:lnTo>
              <a:lnTo>
                <a:pt x="909025" y="3729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C752D-18AB-4A0E-A35B-5A2FFAA93552}">
      <dsp:nvSpPr>
        <dsp:cNvPr id="0" name=""/>
        <dsp:cNvSpPr/>
      </dsp:nvSpPr>
      <dsp:spPr>
        <a:xfrm>
          <a:off x="4275085" y="2703875"/>
          <a:ext cx="1398500" cy="932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charged</a:t>
          </a:r>
          <a:endParaRPr lang="en-US" sz="1800" kern="1200" dirty="0"/>
        </a:p>
      </dsp:txBody>
      <dsp:txXfrm>
        <a:off x="4302392" y="2731182"/>
        <a:ext cx="1343886" cy="877719"/>
      </dsp:txXfrm>
    </dsp:sp>
    <dsp:sp modelId="{810F18DE-FB8D-4006-8537-4B8597DA7F51}">
      <dsp:nvSpPr>
        <dsp:cNvPr id="0" name=""/>
        <dsp:cNvSpPr/>
      </dsp:nvSpPr>
      <dsp:spPr>
        <a:xfrm>
          <a:off x="5428848" y="1025674"/>
          <a:ext cx="1363538" cy="37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466"/>
              </a:lnTo>
              <a:lnTo>
                <a:pt x="1363538" y="186466"/>
              </a:lnTo>
              <a:lnTo>
                <a:pt x="1363538" y="3729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F0835-8F56-41EC-94A0-CEA72B2EB91B}">
      <dsp:nvSpPr>
        <dsp:cNvPr id="0" name=""/>
        <dsp:cNvSpPr/>
      </dsp:nvSpPr>
      <dsp:spPr>
        <a:xfrm>
          <a:off x="6093136" y="1398608"/>
          <a:ext cx="1398500" cy="932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Not assigned</a:t>
          </a:r>
          <a:endParaRPr lang="en-US" sz="1800" kern="1200" dirty="0"/>
        </a:p>
      </dsp:txBody>
      <dsp:txXfrm>
        <a:off x="6120443" y="1425915"/>
        <a:ext cx="1343886" cy="877719"/>
      </dsp:txXfrm>
    </dsp:sp>
    <dsp:sp modelId="{7E550BB5-AF22-4DA9-9181-C8D43A19D13A}">
      <dsp:nvSpPr>
        <dsp:cNvPr id="0" name=""/>
        <dsp:cNvSpPr/>
      </dsp:nvSpPr>
      <dsp:spPr>
        <a:xfrm>
          <a:off x="6746666" y="2330942"/>
          <a:ext cx="91440" cy="3729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29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EBC452-5D22-443B-ADF4-F4EBE85B8283}">
      <dsp:nvSpPr>
        <dsp:cNvPr id="0" name=""/>
        <dsp:cNvSpPr/>
      </dsp:nvSpPr>
      <dsp:spPr>
        <a:xfrm>
          <a:off x="6093136" y="2703875"/>
          <a:ext cx="1398500" cy="9323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Can assign with evidence</a:t>
          </a:r>
          <a:endParaRPr lang="en-US" sz="1800" kern="1200" dirty="0"/>
        </a:p>
      </dsp:txBody>
      <dsp:txXfrm>
        <a:off x="6120443" y="2731182"/>
        <a:ext cx="1343886" cy="877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71DF3-D322-4EAE-8C35-11CE1CD39FC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06D2D-B6F9-4518-863F-6E4F2AAA6B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0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CD0AF1-82C9-456B-B236-F0A2CEE73BB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403242C-8394-44A2-A7AB-F35FEF9C35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earch?q=high+security+deadbolt+strike&amp;hl=en&amp;prmd=ivns&amp;source=univ&amp;tbs=shop:1&amp;tbo=u&amp;ei=9slvTa2LE83Nsga1qbCBDw&amp;sa=X&amp;oi=product_result_group&amp;ct=image&amp;resnum=3&amp;sqi=2&amp;ved=0CDwQzAMwAg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search?q=high+security+deadbolt+strike&amp;hl=en&amp;prmd=ivns&amp;source=univ&amp;tbs=shop:1&amp;tbo=u&amp;ei=9slvTa2LE83Nsga1qbCBDw&amp;sa=X&amp;oi=product_result_group&amp;ct=image&amp;resnum=3&amp;sqi=2&amp;ved=0CDwQzAMwA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/search?q=high+security+deadbolt+strike&amp;hl=en&amp;prmd=ivns&amp;source=univ&amp;tbs=shop:1&amp;tbo=u&amp;ei=9slvTa2LE83Nsga1qbCBDw&amp;sa=X&amp;oi=product_result_group&amp;ct=image&amp;resnum=3&amp;sqi=2&amp;ved=0CDwQzAMwA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google.com/url?sa=t&amp;source=productsearch&amp;cd=2&amp;ved=0CGAQ9gIwAQ&amp;url=http://www.acehardwareoutlet.com/productdetails.aspx?sku=5034392&amp;source=GoogleBase&amp;ei=DMpvTeCNL4rcgQe4xKFU&amp;usg=AFQjCNHym1DASiRvOnoipmmQymxNkz7ER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search?q=high+security+deadbolt+strike&amp;hl=en&amp;prmd=ivns&amp;source=univ&amp;tbs=shop:1&amp;tbo=u&amp;ei=9slvTa2LE83Nsga1qbCBDw&amp;sa=X&amp;oi=product_result_group&amp;ct=image&amp;resnum=3&amp;sqi=2&amp;ved=0CDwQzAMwA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search?q=high+security+deadbolt+strike&amp;hl=en&amp;prmd=ivns&amp;source=univ&amp;tbs=shop:1&amp;tbo=u&amp;ei=9slvTa2LE83Nsga1qbCBDw&amp;sa=X&amp;oi=product_result_group&amp;ct=image&amp;resnum=3&amp;sqi=2&amp;ved=0CDwQzAMwAg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helsea.Adams@minneapolismn.gov" TargetMode="External"/><Relationship Id="rId2" Type="http://schemas.openxmlformats.org/officeDocument/2006/relationships/hyperlink" Target="mailto:Amy.Lavender@minneapolismn.gov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Maryam.Williams@minneapolismn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7924800" cy="1698625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  <a:t>911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  <a:t>Burglary Prevention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  <a:t>&amp; 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</a:b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  <a:t>Property crimes</a:t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</a:b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  <a:t>Investigations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Eras Bold ITC" panose="020B0907030504020204" pitchFamily="34" charset="0"/>
              </a:rPr>
            </a:br>
            <a:endParaRPr lang="en-US" dirty="0">
              <a:solidFill>
                <a:schemeClr val="accent1">
                  <a:lumMod val="50000"/>
                </a:schemeClr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343400"/>
            <a:ext cx="57150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MECC/911 Supervisor</a:t>
            </a:r>
            <a:r>
              <a:rPr lang="en-US" dirty="0" smtClean="0">
                <a:latin typeface="Britannic Bold" panose="020B0903060703020204" pitchFamily="34" charset="0"/>
              </a:rPr>
              <a:t> </a:t>
            </a:r>
            <a:r>
              <a:rPr lang="en-US" sz="1800" dirty="0" smtClean="0">
                <a:latin typeface="Britannic Bold" panose="020B0903060703020204" pitchFamily="34" charset="0"/>
              </a:rPr>
              <a:t>Maryam Williams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5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th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 Precinct Property Crimes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br>
              <a:rPr lang="en-US" dirty="0" smtClean="0">
                <a:latin typeface="Berlin Sans FB" panose="020E0602020502020306" pitchFamily="34" charset="0"/>
              </a:rPr>
            </a:br>
            <a:r>
              <a:rPr lang="en-US" sz="1800" dirty="0" smtClean="0">
                <a:latin typeface="Britannic Bold" panose="020B0903060703020204" pitchFamily="34" charset="0"/>
              </a:rPr>
              <a:t>Lt Lee Edwards</a:t>
            </a:r>
            <a:endParaRPr lang="en-US" sz="1600" dirty="0" smtClean="0">
              <a:latin typeface="Britannic Bold" panose="020B0903060703020204" pitchFamily="34" charset="0"/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Berlin Sans FB" panose="020E0602020502020306" pitchFamily="34" charset="0"/>
              </a:rPr>
              <a:t>Crime Prevention Specialists</a:t>
            </a:r>
            <a:r>
              <a:rPr lang="en-US" dirty="0" smtClean="0">
                <a:latin typeface="Britannic Bold" panose="020B0903060703020204" pitchFamily="34" charset="0"/>
              </a:rPr>
              <a:t/>
            </a:r>
            <a:br>
              <a:rPr lang="en-US" dirty="0" smtClean="0">
                <a:latin typeface="Britannic Bold" panose="020B0903060703020204" pitchFamily="34" charset="0"/>
              </a:rPr>
            </a:br>
            <a:r>
              <a:rPr lang="en-US" sz="1800" dirty="0" smtClean="0">
                <a:latin typeface="Britannic Bold" panose="020B0903060703020204" pitchFamily="34" charset="0"/>
              </a:rPr>
              <a:t>Amy Lavender &amp; Chelsea Adams</a:t>
            </a:r>
            <a:endParaRPr lang="en-US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22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E441-23D6-40FB-836E-A21D53305A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2867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914400"/>
            <a:ext cx="8001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Do you see the person on the bench beneath the tree?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-76200"/>
            <a:ext cx="8229600" cy="1219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Lighting and glare</a:t>
            </a:r>
            <a:endParaRPr dirty="0" smtClean="0"/>
          </a:p>
        </p:txBody>
      </p:sp>
      <p:pic>
        <p:nvPicPr>
          <p:cNvPr id="28676" name="Picture 7" descr="MVC-003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66850"/>
            <a:ext cx="5867400" cy="440055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6324600" y="1981200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173038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2"/>
                </a:solidFill>
                <a:latin typeface="Cambria" pitchFamily="18" charset="0"/>
              </a:rPr>
              <a:t>Use covered lights to avoid glare</a:t>
            </a:r>
          </a:p>
          <a:p>
            <a:pPr marL="342900" indent="-173038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2"/>
                </a:solidFill>
                <a:latin typeface="Cambria" pitchFamily="18" charset="0"/>
              </a:rPr>
              <a:t>The human eye takes 20 minutes to adjust between light / dark</a:t>
            </a:r>
          </a:p>
          <a:p>
            <a:pPr marL="342900" indent="-173038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2"/>
                </a:solidFill>
                <a:latin typeface="Cambria" pitchFamily="18" charset="0"/>
              </a:rPr>
              <a:t>Check placement of lighting to avoid large dark spots</a:t>
            </a:r>
          </a:p>
        </p:txBody>
      </p:sp>
    </p:spTree>
    <p:extLst>
      <p:ext uri="{BB962C8B-B14F-4D97-AF65-F5344CB8AC3E}">
        <p14:creationId xmlns:p14="http://schemas.microsoft.com/office/powerpoint/2010/main" val="32398627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dirty="0" smtClean="0"/>
              <a:t>Building Exterior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7315200" cy="1371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3300" b="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Windows</a:t>
            </a:r>
            <a:r>
              <a:rPr lang="en-US" b="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 </a:t>
            </a:r>
            <a:r>
              <a:rPr lang="en-US" sz="2200" b="0" dirty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: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chemeClr val="tx2"/>
                </a:solidFill>
              </a:rPr>
              <a:t>popular point of entry for burglaries. </a:t>
            </a:r>
          </a:p>
          <a:p>
            <a:pPr eaLnBrk="1" hangingPunct="1">
              <a:defRPr/>
            </a:pPr>
            <a:r>
              <a:rPr lang="en-US" sz="2200" dirty="0" smtClean="0">
                <a:solidFill>
                  <a:schemeClr val="tx2"/>
                </a:solidFill>
              </a:rPr>
              <a:t>Any window 18 feet or less above ground should be considered a potential easy access point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7E6AC-E7AE-4CC2-82C5-D71C2959CED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3795" name="Text Box 11"/>
          <p:cNvSpPr txBox="1">
            <a:spLocks noChangeArrowheads="1"/>
          </p:cNvSpPr>
          <p:nvPr/>
        </p:nvSpPr>
        <p:spPr bwMode="auto">
          <a:xfrm>
            <a:off x="304800" y="2057400"/>
            <a:ext cx="55626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u="sng">
                <a:solidFill>
                  <a:schemeClr val="tx2"/>
                </a:solidFill>
                <a:latin typeface="Cambria" pitchFamily="18" charset="0"/>
              </a:rPr>
              <a:t>Types of Windows:</a:t>
            </a:r>
          </a:p>
          <a:p>
            <a:endParaRPr lang="en-US" sz="1500" b="1" u="sng">
              <a:solidFill>
                <a:schemeClr val="tx2"/>
              </a:solidFill>
              <a:latin typeface="Cambria" pitchFamily="18" charset="0"/>
            </a:endParaRP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200" b="1">
                <a:solidFill>
                  <a:schemeClr val="tx2"/>
                </a:solidFill>
                <a:latin typeface="Cambria" pitchFamily="18" charset="0"/>
              </a:rPr>
              <a:t>Double Hung</a:t>
            </a: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 (common; push upward; older</a:t>
            </a:r>
            <a:br>
              <a:rPr lang="en-US" sz="200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homes have pulleys)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200" b="1">
                <a:solidFill>
                  <a:schemeClr val="tx2"/>
                </a:solidFill>
                <a:latin typeface="Cambria" pitchFamily="18" charset="0"/>
              </a:rPr>
              <a:t>Jalousie/louvered</a:t>
            </a: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 (slats which tilt open;</a:t>
            </a:r>
            <a:br>
              <a:rPr lang="en-US" sz="2000">
                <a:solidFill>
                  <a:schemeClr val="tx2"/>
                </a:solidFill>
                <a:latin typeface="Cambria" pitchFamily="18" charset="0"/>
              </a:rPr>
            </a:b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difficult to secure)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200" b="1">
                <a:solidFill>
                  <a:schemeClr val="tx2"/>
                </a:solidFill>
                <a:latin typeface="Cambria" pitchFamily="18" charset="0"/>
              </a:rPr>
              <a:t>Casement </a:t>
            </a: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(use crank to open outward)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200" b="1">
                <a:solidFill>
                  <a:schemeClr val="tx2"/>
                </a:solidFill>
                <a:latin typeface="Cambria" pitchFamily="18" charset="0"/>
              </a:rPr>
              <a:t>  Awning</a:t>
            </a: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 (like sideways casement; opens   outward to allow breeze) 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200" b="1">
                <a:solidFill>
                  <a:schemeClr val="tx2"/>
                </a:solidFill>
                <a:latin typeface="Cambria" pitchFamily="18" charset="0"/>
              </a:rPr>
              <a:t>  Hopper</a:t>
            </a: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 (opens inward; often in basement)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chemeClr val="tx2"/>
                </a:solidFill>
                <a:latin typeface="Cambria" pitchFamily="18" charset="0"/>
              </a:rPr>
              <a:t>  </a:t>
            </a:r>
            <a:r>
              <a:rPr lang="en-US" sz="2200" b="1">
                <a:solidFill>
                  <a:schemeClr val="tx2"/>
                </a:solidFill>
                <a:latin typeface="Cambria" pitchFamily="18" charset="0"/>
              </a:rPr>
              <a:t>Glass Block/Brick</a:t>
            </a: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 (often in basements; very secure; allows lighting, ventilation, no opening)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20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2200" b="1">
                <a:solidFill>
                  <a:schemeClr val="tx2"/>
                </a:solidFill>
                <a:latin typeface="Cambria" pitchFamily="18" charset="0"/>
              </a:rPr>
              <a:t>Sliding</a:t>
            </a:r>
            <a:r>
              <a:rPr lang="en-US" sz="2000">
                <a:solidFill>
                  <a:schemeClr val="tx2"/>
                </a:solidFill>
                <a:latin typeface="Cambria" pitchFamily="18" charset="0"/>
              </a:rPr>
              <a:t> (slide open like sideways double hung)</a:t>
            </a:r>
            <a:endParaRPr lang="en-US" sz="2000">
              <a:latin typeface="Cambria" pitchFamily="18" charset="0"/>
            </a:endParaRPr>
          </a:p>
        </p:txBody>
      </p:sp>
      <p:pic>
        <p:nvPicPr>
          <p:cNvPr id="33796" name="Picture 12" descr="windows housekeepingchann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8188" y="1752600"/>
            <a:ext cx="309721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13"/>
          <p:cNvSpPr txBox="1">
            <a:spLocks noChangeArrowheads="1"/>
          </p:cNvSpPr>
          <p:nvPr/>
        </p:nvSpPr>
        <p:spPr bwMode="auto">
          <a:xfrm>
            <a:off x="7558088" y="6477000"/>
            <a:ext cx="1433512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 i="1">
                <a:latin typeface="Cambria" pitchFamily="18" charset="0"/>
              </a:rPr>
              <a:t>Picture from housekeepingchannel.com</a:t>
            </a:r>
          </a:p>
        </p:txBody>
      </p:sp>
    </p:spTree>
    <p:extLst>
      <p:ext uri="{BB962C8B-B14F-4D97-AF65-F5344CB8AC3E}">
        <p14:creationId xmlns:p14="http://schemas.microsoft.com/office/powerpoint/2010/main" val="11260644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E441-23D6-40FB-836E-A21D53305A0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200" y="762000"/>
            <a:ext cx="5867400" cy="52578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3300" b="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Double Hung Windows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500" dirty="0" smtClean="0"/>
              <a:t>The type of lock used depends on the window. Most Minneapolis homes have double hung windows.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500" dirty="0" smtClean="0"/>
              <a:t>Pin the window so it can’t open more than 6” for security.  (Especially ground level windows)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sz="2500" dirty="0" smtClean="0"/>
              <a:t>Any pinning option allows for the window to open fully or close fully by removing the pin or flipping the lock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-152400"/>
            <a:ext cx="8229600" cy="1219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Window locks</a:t>
            </a:r>
            <a:endParaRPr dirty="0" smtClean="0"/>
          </a:p>
        </p:txBody>
      </p:sp>
      <p:sp>
        <p:nvSpPr>
          <p:cNvPr id="41994" name="AutoShape 4" descr="data:image/jpeg;base64,/9j/4AAQSkZJRgABAQAAAQABAAD/2wBDAAUDBAQEAwUEBAQFBQUGBwwIBwcHBw8LCwkMEQ8SEhEPERETFhwXExQaFRERGCEYGh0dHx8fExciJCIeJBweHx7/2wBDAQUFBQcGBw4ICA4eFBEUHh4eHh4eHh4eHh4eHh4eHh4eHh4eHh4eHh4eHh4eHh4eHh4eHh4eHh4eHh4eHh4eHh7/wAARCABQAFADASIAAhEBAxEB/8QAGwABAAIDAQEAAAAAAAAAAAAAAAUGAgMEAQj/xAAzEAABAwMCAwMKBwAAAAAAAAABAAIDBAURBiESMVETQXEHFBUiMmGRsbLRFmJygZKhwf/EABYBAQEBAAAAAAAAAAAAAAAAAAADAv/EABsRAQABBQEAAAAAAAAAAAAAAAABERIhMkFC/9oADAMBAAIRAxEAPwD7GREQEREFcv8AI5ta/hJaRjcHHco3RN6r6+81lHVR1ETaeUsb2hyJBw5Dhuf88Ou7UlZTMv8A5i+ZraiWPjjZndwaBkjwyPis9Ob3aPfud8lXFqc7LYiIpKCIiAiIgIiIKZqiio5NSNuElNG6qgjLI5S31mtcBxAHocD4Lfpoj0qzwPyWGo3A3uWMHLuAOwOgA3/sLh0LS19Nfal1ZWiojmnc+naG4MbOH2Tuc79+3gq+U+r6iIpKCIiAiIgIiIIekaDqmrfjcQgZ/ivZmtbqaDhABMZzge532WNG9v4qq2ZGTFt+3Ckz86uhZ0gz9a2ymURFhoREQEREBERBSb/xMvlUWkty5p2P5WqO8nd+hvWo6uNnnHaUczoH9qCDs08s93P3Lbq+6U1PrSK1PbL29ZG6SNwYS0BoaDk8h7QUjpinZFeWSNY1rnZLiBgn1TzVp1T6uKIiioIiICIiAiIgq2oKeOS7OkdGxz2YLXEDLctHLos7IzhuUB/V9JXddKColqnzRsD2uxsDvsFA6Ktt8oL3Wel60VMMk7n0o4C0xsId6pzz5j7da1i1imV2REUmxER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77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95" name="Picture 7" descr="doubleh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9513" y="228600"/>
            <a:ext cx="242728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Text Box 8"/>
          <p:cNvSpPr txBox="1">
            <a:spLocks noChangeArrowheads="1"/>
          </p:cNvSpPr>
          <p:nvPr/>
        </p:nvSpPr>
        <p:spPr bwMode="auto">
          <a:xfrm>
            <a:off x="5851525" y="3962400"/>
            <a:ext cx="32924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 u="sng">
                <a:solidFill>
                  <a:schemeClr val="tx2"/>
                </a:solidFill>
                <a:latin typeface="Cambria" pitchFamily="18" charset="0"/>
              </a:rPr>
              <a:t>Pinned</a:t>
            </a:r>
            <a:r>
              <a:rPr lang="en-US" sz="1100" i="1">
                <a:solidFill>
                  <a:schemeClr val="tx2"/>
                </a:solidFill>
                <a:latin typeface="Cambria" pitchFamily="18" charset="0"/>
              </a:rPr>
              <a:t> double hung window opened 6” for ventilation. This is secure.</a:t>
            </a:r>
          </a:p>
        </p:txBody>
      </p:sp>
      <p:graphicFrame>
        <p:nvGraphicFramePr>
          <p:cNvPr id="41991" name="Object 7"/>
          <p:cNvGraphicFramePr>
            <a:graphicFrameLocks noChangeAspect="1"/>
          </p:cNvGraphicFramePr>
          <p:nvPr/>
        </p:nvGraphicFramePr>
        <p:xfrm>
          <a:off x="6764338" y="4419600"/>
          <a:ext cx="1597025" cy="211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5" imgW="2771429" imgH="2343477" progId="">
                  <p:embed/>
                </p:oleObj>
              </mc:Choice>
              <mc:Fallback>
                <p:oleObj r:id="rId5" imgW="2771429" imgH="2343477" progId="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4419600"/>
                        <a:ext cx="1597025" cy="211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in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7" name="Text Box 8"/>
          <p:cNvSpPr txBox="1">
            <a:spLocks noChangeArrowheads="1"/>
          </p:cNvSpPr>
          <p:nvPr/>
        </p:nvSpPr>
        <p:spPr bwMode="auto">
          <a:xfrm>
            <a:off x="6400800" y="6521450"/>
            <a:ext cx="23780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i="1">
                <a:solidFill>
                  <a:schemeClr val="tx2"/>
                </a:solidFill>
                <a:latin typeface="Cambria" pitchFamily="18" charset="0"/>
              </a:rPr>
              <a:t>pinning a double hung with a nail</a:t>
            </a:r>
          </a:p>
        </p:txBody>
      </p:sp>
    </p:spTree>
    <p:extLst>
      <p:ext uri="{BB962C8B-B14F-4D97-AF65-F5344CB8AC3E}">
        <p14:creationId xmlns:p14="http://schemas.microsoft.com/office/powerpoint/2010/main" val="851858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E441-23D6-40FB-836E-A21D53305A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229600" cy="12192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Double hung window locks</a:t>
            </a:r>
            <a:endParaRPr dirty="0" smtClean="0"/>
          </a:p>
        </p:txBody>
      </p:sp>
      <p:sp>
        <p:nvSpPr>
          <p:cNvPr id="43011" name="AutoShape 4" descr="data:image/jpeg;base64,/9j/4AAQSkZJRgABAQAAAQABAAD/2wBDAAUDBAQEAwUEBAQFBQUGBwwIBwcHBw8LCwkMEQ8SEhEPERETFhwXExQaFRERGCEYGh0dHx8fExciJCIeJBweHx7/2wBDAQUFBQcGBw4ICA4eFBEUHh4eHh4eHh4eHh4eHh4eHh4eHh4eHh4eHh4eHh4eHh4eHh4eHh4eHh4eHh4eHh4eHh7/wAARCABQAFADASIAAhEBAxEB/8QAGwABAAIDAQEAAAAAAAAAAAAAAAUGAgMEAQj/xAAzEAABAwMCAwMKBwAAAAAAAAABAAIDBAURBiESMVETQXEHFBUiMmGRsbLRFmJygZKhwf/EABYBAQEBAAAAAAAAAAAAAAAAAAADAv/EABsRAQABBQEAAAAAAAAAAAAAAAABERIhMkFC/9oADAMBAAIRAxEAPwD7GREQEREFcv8AI5ta/hJaRjcHHco3RN6r6+81lHVR1ETaeUsb2hyJBw5Dhuf88Ou7UlZTMv8A5i+ZraiWPjjZndwaBkjwyPis9Ob3aPfud8lXFqc7LYiIpKCIiAiIgIiIKZqiio5NSNuElNG6qgjLI5S31mtcBxAHocD4Lfpoj0qzwPyWGo3A3uWMHLuAOwOgA3/sLh0LS19Nfal1ZWiojmnc+naG4MbOH2Tuc79+3gq+U+r6iIpKCIiAiIgIiIIekaDqmrfjcQgZ/ivZmtbqaDhABMZzge532WNG9v4qq2ZGTFt+3Ckz86uhZ0gz9a2ymURFhoREQEREBERBSb/xMvlUWkty5p2P5WqO8nd+hvWo6uNnnHaUczoH9qCDs08s93P3Lbq+6U1PrSK1PbL29ZG6SNwYS0BoaDk8h7QUjpinZFeWSNY1rnZLiBgn1TzVp1T6uKIiioIiICIiAiIgq2oKeOS7OkdGxz2YLXEDLctHLos7IzhuUB/V9JXddKColqnzRsD2uxsDvsFA6Ktt8oL3Wel60VMMk7n0o4C0xsId6pzz5j7da1i1imV2REUmxER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2" name="Picture 6" descr="lock pics cr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53340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7"/>
          <p:cNvSpPr txBox="1">
            <a:spLocks noChangeArrowheads="1"/>
          </p:cNvSpPr>
          <p:nvPr/>
        </p:nvSpPr>
        <p:spPr bwMode="auto">
          <a:xfrm>
            <a:off x="5791200" y="1404878"/>
            <a:ext cx="320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sz="2000" dirty="0" smtClean="0">
                <a:latin typeface="Cambria" pitchFamily="18" charset="0"/>
              </a:rPr>
              <a:t>Locks </a:t>
            </a:r>
            <a:r>
              <a:rPr lang="en-US" sz="2000" dirty="0">
                <a:latin typeface="Cambria" pitchFamily="18" charset="0"/>
              </a:rPr>
              <a:t>are placed in the track or frame. 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000" dirty="0">
                <a:latin typeface="Cambria" pitchFamily="18" charset="0"/>
              </a:rPr>
              <a:t>  Any of these items can be found at your local hardware store.</a:t>
            </a: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000" dirty="0">
                <a:latin typeface="Cambria" pitchFamily="18" charset="0"/>
              </a:rPr>
              <a:t>  Only one lock required per window </a:t>
            </a:r>
            <a:endParaRPr lang="en-US" sz="2000" dirty="0" smtClean="0">
              <a:latin typeface="Cambria" pitchFamily="18" charset="0"/>
            </a:endParaRP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sz="2000" dirty="0" smtClean="0">
                <a:latin typeface="Cambria" pitchFamily="18" charset="0"/>
              </a:rPr>
              <a:t>These </a:t>
            </a:r>
            <a:r>
              <a:rPr lang="en-US" sz="2000" dirty="0">
                <a:latin typeface="Cambria" pitchFamily="18" charset="0"/>
              </a:rPr>
              <a:t>are important to use in the </a:t>
            </a:r>
            <a:r>
              <a:rPr lang="en-US" sz="2000" dirty="0" smtClean="0">
                <a:latin typeface="Cambria" pitchFamily="18" charset="0"/>
              </a:rPr>
              <a:t>summer/spring</a:t>
            </a:r>
            <a:endParaRPr lang="en-US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43014" name="Text Box 8"/>
          <p:cNvSpPr txBox="1">
            <a:spLocks noChangeArrowheads="1"/>
          </p:cNvSpPr>
          <p:nvPr/>
        </p:nvSpPr>
        <p:spPr bwMode="auto">
          <a:xfrm>
            <a:off x="76200" y="4752975"/>
            <a:ext cx="5867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 dirty="0">
                <a:solidFill>
                  <a:schemeClr val="tx2"/>
                </a:solidFill>
                <a:latin typeface="Cambria" pitchFamily="18" charset="0"/>
              </a:rPr>
              <a:t>Shown from top to bottom: window vent stop/brass</a:t>
            </a:r>
          </a:p>
          <a:p>
            <a:pPr algn="ctr"/>
            <a:r>
              <a:rPr lang="en-US" sz="1600" i="1" dirty="0">
                <a:solidFill>
                  <a:schemeClr val="tx2"/>
                </a:solidFill>
                <a:latin typeface="Cambria" pitchFamily="18" charset="0"/>
              </a:rPr>
              <a:t>sash stop, flip lock, and nail for pinning a window.</a:t>
            </a:r>
          </a:p>
        </p:txBody>
      </p:sp>
    </p:spTree>
    <p:extLst>
      <p:ext uri="{BB962C8B-B14F-4D97-AF65-F5344CB8AC3E}">
        <p14:creationId xmlns:p14="http://schemas.microsoft.com/office/powerpoint/2010/main" val="75505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E441-23D6-40FB-836E-A21D53305A0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0" y="228600"/>
            <a:ext cx="4724400" cy="609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sz="3300" b="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Other Windows &amp; Locks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>
              <a:solidFill>
                <a:srgbClr val="EFE0BE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6200" y="-73025"/>
            <a:ext cx="5410200" cy="10636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dirty="0" smtClean="0">
                <a:solidFill>
                  <a:schemeClr val="accent6">
                    <a:lumMod val="10000"/>
                  </a:schemeClr>
                </a:solidFill>
              </a:rPr>
              <a:t>Interior controls</a:t>
            </a:r>
            <a:endParaRPr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4035" name="AutoShape 4" descr="data:image/jpeg;base64,/9j/4AAQSkZJRgABAQAAAQABAAD/2wBDAAUDBAQEAwUEBAQFBQUGBwwIBwcHBw8LCwkMEQ8SEhEPERETFhwXExQaFRERGCEYGh0dHx8fExciJCIeJBweHx7/2wBDAQUFBQcGBw4ICA4eFBEUHh4eHh4eHh4eHh4eHh4eHh4eHh4eHh4eHh4eHh4eHh4eHh4eHh4eHh4eHh4eHh4eHh7/wAARCABQAFADASIAAhEBAxEB/8QAGwABAAIDAQEAAAAAAAAAAAAAAAUGAgMEAQj/xAAzEAABAwMCAwMKBwAAAAAAAAABAAIDBAURBiESMVETQXEHFBUiMmGRsbLRFmJygZKhwf/EABYBAQEBAAAAAAAAAAAAAAAAAAADAv/EABsRAQABBQEAAAAAAAAAAAAAAAABERIhMkFC/9oADAMBAAIRAxEAPwD7GREQEREFcv8AI5ta/hJaRjcHHco3RN6r6+81lHVR1ETaeUsb2hyJBw5Dhuf88Ou7UlZTMv8A5i+ZraiWPjjZndwaBkjwyPis9Ob3aPfud8lXFqc7LYiIpKCIiAiIgIiIKZqiio5NSNuElNG6qgjLI5S31mtcBxAHocD4Lfpoj0qzwPyWGo3A3uWMHLuAOwOgA3/sLh0LS19Nfal1ZWiojmnc+naG4MbOH2Tuc79+3gq+U+r6iIpKCIiAiIgIiIIekaDqmrfjcQgZ/ivZmtbqaDhABMZzge532WNG9v4qq2ZGTFt+3Ckz86uhZ0gz9a2ymURFhoREQEREBERBSb/xMvlUWkty5p2P5WqO8nd+hvWo6uNnnHaUczoH9qCDs08s93P3Lbq+6U1PrSK1PbL29ZG6SNwYS0BoaDk8h7QUjpinZFeWSNY1rnZLiBgn1TzVp1T6uKIiioIiICIiAiIgq2oKeOS7OkdGxz2YLXEDLctHLos7IzhuUB/V9JXddKColqnzRsD2uxsDvsFA6Ktt8oL3Wel60VMMk7n0o4C0xsId6pzz5j7da1i1imV2REUmxER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4036" name="Picture 7" descr="different locks - clos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0"/>
            <a:ext cx="33528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8" descr="different locks - op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762000"/>
            <a:ext cx="33528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 descr="different locks - closeu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8538" y="762000"/>
            <a:ext cx="14620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76200" y="3276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Sliding window closed, locked. </a:t>
            </a:r>
            <a:b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</a:b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Charley bar and other locks shown</a:t>
            </a:r>
            <a:r>
              <a:rPr lang="en-US" sz="1200" i="1" dirty="0">
                <a:solidFill>
                  <a:schemeClr val="tx2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3810000" y="32766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u="sng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Pinned</a:t>
            </a: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 sliding window opened 6” for ventilation. This is secure.</a:t>
            </a:r>
          </a:p>
        </p:txBody>
      </p:sp>
      <p:sp>
        <p:nvSpPr>
          <p:cNvPr id="44041" name="Text Box 8"/>
          <p:cNvSpPr txBox="1">
            <a:spLocks noChangeArrowheads="1"/>
          </p:cNvSpPr>
          <p:nvPr/>
        </p:nvSpPr>
        <p:spPr bwMode="auto">
          <a:xfrm>
            <a:off x="7170549" y="3338513"/>
            <a:ext cx="182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Close up of a lock.</a:t>
            </a:r>
          </a:p>
        </p:txBody>
      </p:sp>
      <p:pic>
        <p:nvPicPr>
          <p:cNvPr id="44042" name="Picture 14" descr="window w bar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86200"/>
            <a:ext cx="3505200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Text Box 8"/>
          <p:cNvSpPr txBox="1">
            <a:spLocks noChangeArrowheads="1"/>
          </p:cNvSpPr>
          <p:nvPr/>
        </p:nvSpPr>
        <p:spPr bwMode="auto">
          <a:xfrm>
            <a:off x="609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Open hopper window. </a:t>
            </a:r>
            <a:b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</a:br>
            <a:r>
              <a:rPr lang="en-US" sz="1200" i="1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Bars can be used to secure.</a:t>
            </a:r>
          </a:p>
        </p:txBody>
      </p:sp>
      <p:pic>
        <p:nvPicPr>
          <p:cNvPr id="44044" name="Picture 16" descr="glassbloc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3892550"/>
            <a:ext cx="28194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5" name="Text Box 8"/>
          <p:cNvSpPr txBox="1">
            <a:spLocks noChangeArrowheads="1"/>
          </p:cNvSpPr>
          <p:nvPr/>
        </p:nvSpPr>
        <p:spPr bwMode="auto">
          <a:xfrm>
            <a:off x="6858000" y="3919478"/>
            <a:ext cx="2133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Different versions of glass block/glass brick shown. </a:t>
            </a:r>
          </a:p>
          <a:p>
            <a:endParaRPr lang="en-US" sz="1200" dirty="0">
              <a:solidFill>
                <a:schemeClr val="accent6">
                  <a:lumMod val="10000"/>
                </a:schemeClr>
              </a:solidFill>
              <a:latin typeface="Cambria" pitchFamily="18" charset="0"/>
            </a:endParaRPr>
          </a:p>
          <a:p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Ventilation shown on the right.</a:t>
            </a:r>
          </a:p>
          <a:p>
            <a:endParaRPr lang="en-US" sz="1200" dirty="0">
              <a:solidFill>
                <a:schemeClr val="accent6">
                  <a:lumMod val="10000"/>
                </a:schemeClr>
              </a:solidFill>
              <a:latin typeface="Cambria" pitchFamily="18" charset="0"/>
            </a:endParaRPr>
          </a:p>
          <a:p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Glass block is  the most secure window and is a great option for areas of concern in a basement.</a:t>
            </a:r>
          </a:p>
          <a:p>
            <a:endParaRPr lang="en-US" sz="1200" dirty="0">
              <a:solidFill>
                <a:schemeClr val="accent6">
                  <a:lumMod val="10000"/>
                </a:schemeClr>
              </a:solidFill>
              <a:latin typeface="Cambria" pitchFamily="18" charset="0"/>
            </a:endParaRPr>
          </a:p>
          <a:p>
            <a:r>
              <a:rPr lang="en-US" sz="1200" u="sng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Remember</a:t>
            </a: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: </a:t>
            </a:r>
            <a:br>
              <a:rPr lang="en-US" sz="12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</a:br>
            <a:r>
              <a:rPr lang="en-US" sz="12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It does NOT meet fire code for bedrooms because it does not allow for egress.</a:t>
            </a:r>
          </a:p>
        </p:txBody>
      </p:sp>
    </p:spTree>
    <p:extLst>
      <p:ext uri="{BB962C8B-B14F-4D97-AF65-F5344CB8AC3E}">
        <p14:creationId xmlns:p14="http://schemas.microsoft.com/office/powerpoint/2010/main" val="1903232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147060" y="152400"/>
            <a:ext cx="2567940" cy="5486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dirty="0" smtClean="0">
                <a:solidFill>
                  <a:schemeClr val="accent6">
                    <a:lumMod val="10000"/>
                  </a:schemeClr>
                </a:solidFill>
              </a:rPr>
              <a:t>Doors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88900" y="838200"/>
            <a:ext cx="7378700" cy="5857240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</a:rPr>
              <a:t>Frames should be heavy metal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</a:rPr>
              <a:t>Hinges should not be exposed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</a:rPr>
              <a:t>Outside doors should be solid</a:t>
            </a:r>
          </a:p>
          <a:p>
            <a:pPr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</a:rPr>
              <a:t>If there are windows within 40” of the lock, consider:</a:t>
            </a:r>
          </a:p>
          <a:p>
            <a:pPr lvl="2">
              <a:lnSpc>
                <a:spcPct val="70000"/>
              </a:lnSpc>
              <a:defRPr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</a:rPr>
              <a:t>double or triple pane windows</a:t>
            </a:r>
          </a:p>
          <a:p>
            <a:pPr lvl="2">
              <a:lnSpc>
                <a:spcPct val="70000"/>
              </a:lnSpc>
              <a:defRPr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</a:rPr>
              <a:t>shatter-resistant window film</a:t>
            </a:r>
          </a:p>
          <a:p>
            <a:pPr lvl="2">
              <a:lnSpc>
                <a:spcPct val="70000"/>
              </a:lnSpc>
              <a:defRPr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</a:rPr>
              <a:t>or double cylinder lock</a:t>
            </a:r>
          </a:p>
          <a:p>
            <a:pPr marL="1828800" indent="0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en-US" sz="22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1716088" indent="0" eaLnBrk="1" hangingPunct="1">
              <a:lnSpc>
                <a:spcPct val="70000"/>
              </a:lnSpc>
              <a:defRPr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</a:rPr>
              <a:t>Sliding doors should have flathead screws installed in the upper track and a charley bar to prevent the lifting and removal of the door panel.</a:t>
            </a:r>
          </a:p>
          <a:p>
            <a:pPr marL="1716088" indent="0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en-US" sz="22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1716088" indent="0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en-US" sz="2200" dirty="0">
              <a:solidFill>
                <a:schemeClr val="accent6">
                  <a:lumMod val="10000"/>
                </a:schemeClr>
              </a:solidFill>
            </a:endParaRPr>
          </a:p>
          <a:p>
            <a:pPr marL="1716088" indent="0" eaLnBrk="1" hangingPunct="1">
              <a:lnSpc>
                <a:spcPct val="70000"/>
              </a:lnSpc>
              <a:buFont typeface="Arial" panose="020B0604020202020204" pitchFamily="34" charset="0"/>
              <a:buChar char="•"/>
              <a:defRPr/>
            </a:pPr>
            <a:endParaRPr lang="en-US" sz="2200" dirty="0" smtClean="0">
              <a:solidFill>
                <a:schemeClr val="accent6">
                  <a:lumMod val="10000"/>
                </a:schemeClr>
              </a:solidFill>
            </a:endParaRPr>
          </a:p>
          <a:p>
            <a:pPr marL="1716088" indent="0" eaLnBrk="1" hangingPunct="1">
              <a:lnSpc>
                <a:spcPct val="70000"/>
              </a:lnSpc>
              <a:defRPr/>
            </a:pPr>
            <a:r>
              <a:rPr lang="en-US" sz="2200" dirty="0" smtClean="0">
                <a:solidFill>
                  <a:schemeClr val="accent6">
                    <a:lumMod val="10000"/>
                  </a:schemeClr>
                </a:solidFill>
              </a:rPr>
              <a:t>To increase the safety of your door, consider a high security strike plate.</a:t>
            </a: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  <a:defRPr/>
            </a:pPr>
            <a:endParaRPr lang="en-US" sz="2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70000"/>
              </a:lnSpc>
              <a:defRPr/>
            </a:pPr>
            <a:endParaRPr lang="en-US" sz="2400" dirty="0" smtClean="0">
              <a:latin typeface="Nueva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7E6AC-E7AE-4CC2-82C5-D71C2959CED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31747" name="Picture 5" descr="http://www.taylorsecurity.com/assets/item/regular/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124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C:\Users\Sarah.mahmud\Local Settings\Temporary Internet Files\Content.IE5\1B7C0J09\MP900401413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3400" y="228600"/>
            <a:ext cx="18034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&lt;em&gt;High Security Deadbolt Strike&lt;/em&gt; Brass Plated Steel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39513"/>
            <a:ext cx="1066800" cy="1137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6214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E441-23D6-40FB-836E-A21D53305A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-152400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6">
                    <a:lumMod val="10000"/>
                  </a:schemeClr>
                </a:solidFill>
              </a:rPr>
              <a:t>Anatomy of a door</a:t>
            </a:r>
            <a:endParaRPr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48131" name="AutoShape 4" descr="data:image/jpeg;base64,/9j/4AAQSkZJRgABAQAAAQABAAD/2wBDAAUDBAQEAwUEBAQFBQUGBwwIBwcHBw8LCwkMEQ8SEhEPERETFhwXExQaFRERGCEYGh0dHx8fExciJCIeJBweHx7/2wBDAQUFBQcGBw4ICA4eFBEUHh4eHh4eHh4eHh4eHh4eHh4eHh4eHh4eHh4eHh4eHh4eHh4eHh4eHh4eHh4eHh4eHh7/wAARCABQAFADASIAAhEBAxEB/8QAGwABAAIDAQEAAAAAAAAAAAAAAAUGAgMEAQj/xAAzEAABAwMCAwMKBwAAAAAAAAABAAIDBAURBiESMVETQXEHFBUiMmGRsbLRFmJygZKhwf/EABYBAQEBAAAAAAAAAAAAAAAAAAADAv/EABsRAQABBQEAAAAAAAAAAAAAAAABERIhMkFC/9oADAMBAAIRAxEAPwD7GREQEREFcv8AI5ta/hJaRjcHHco3RN6r6+81lHVR1ETaeUsb2hyJBw5Dhuf88Ou7UlZTMv8A5i+ZraiWPjjZndwaBkjwyPis9Ob3aPfud8lXFqc7LYiIpKCIiAiIgIiIKZqiio5NSNuElNG6qgjLI5S31mtcBxAHocD4Lfpoj0qzwPyWGo3A3uWMHLuAOwOgA3/sLh0LS19Nfal1ZWiojmnc+naG4MbOH2Tuc79+3gq+U+r6iIpKCIiAiIgIiIIekaDqmrfjcQgZ/ivZmtbqaDhABMZzge532WNG9v4qq2ZGTFt+3Ckz86uhZ0gz9a2ymURFhoREQEREBERBSb/xMvlUWkty5p2P5WqO8nd+hvWo6uNnnHaUczoH9qCDs08s93P3Lbq+6U1PrSK1PbL29ZG6SNwYS0BoaDk8h7QUjpinZFeWSNY1rnZLiBgn1TzVp1T6uKIiioIiICIiAiIgq2oKeOS7OkdGxz2YLXEDLctHLos7IzhuUB/V9JXddKColqnzRsD2uxsDvsFA6Ktt8oL3Wel60VMMk7n0o4C0xsId6pzz5j7da1i1imV2REUmxER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2" name="Picture 6" descr="doorframe w tex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45529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5105400" y="1219200"/>
            <a:ext cx="3810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Deadbolts </a:t>
            </a:r>
            <a:r>
              <a:rPr lang="en-US" sz="25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are recommended.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accent6">
                  <a:lumMod val="1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Check to </a:t>
            </a:r>
            <a:r>
              <a:rPr lang="en-US" sz="2500" dirty="0" smtClean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ensure: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the </a:t>
            </a:r>
            <a:r>
              <a:rPr lang="en-US" sz="25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throw (bolt) is at least </a:t>
            </a:r>
            <a:r>
              <a:rPr lang="en-US" sz="2500" dirty="0" smtClean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1”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Screws </a:t>
            </a:r>
            <a:r>
              <a:rPr lang="en-US" sz="25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on the strike plate </a:t>
            </a:r>
            <a:r>
              <a:rPr lang="en-US" sz="2500" dirty="0" smtClean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are a least </a:t>
            </a:r>
            <a:r>
              <a:rPr lang="en-US" sz="25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3” </a:t>
            </a:r>
            <a:r>
              <a:rPr lang="en-US" sz="2500" dirty="0" smtClean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and </a:t>
            </a:r>
            <a:r>
              <a:rPr lang="en-US" sz="2500" dirty="0">
                <a:solidFill>
                  <a:schemeClr val="accent6">
                    <a:lumMod val="10000"/>
                  </a:schemeClr>
                </a:solidFill>
                <a:latin typeface="Cambria" pitchFamily="18" charset="0"/>
              </a:rPr>
              <a:t>extend into the stud.</a:t>
            </a:r>
          </a:p>
        </p:txBody>
      </p:sp>
    </p:spTree>
    <p:extLst>
      <p:ext uri="{BB962C8B-B14F-4D97-AF65-F5344CB8AC3E}">
        <p14:creationId xmlns:p14="http://schemas.microsoft.com/office/powerpoint/2010/main" val="2287876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788" y="365760"/>
            <a:ext cx="8913812" cy="54864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accent6">
                    <a:lumMod val="10000"/>
                  </a:schemeClr>
                </a:solidFill>
              </a:rPr>
              <a:t>Double </a:t>
            </a:r>
            <a:r>
              <a:rPr lang="en-US" sz="3800" dirty="0" err="1" smtClean="0">
                <a:solidFill>
                  <a:schemeClr val="accent6">
                    <a:lumMod val="10000"/>
                  </a:schemeClr>
                </a:solidFill>
              </a:rPr>
              <a:t>vs</a:t>
            </a:r>
            <a:r>
              <a:rPr lang="en-US" sz="3800" dirty="0" smtClean="0">
                <a:solidFill>
                  <a:schemeClr val="accent6">
                    <a:lumMod val="10000"/>
                  </a:schemeClr>
                </a:solidFill>
              </a:rPr>
              <a:t> single cylinder deadbolt</a:t>
            </a:r>
            <a:endParaRPr sz="3800" dirty="0" smtClean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Single cylinder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Most commonly recommended lock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8800" y="1097280"/>
            <a:ext cx="3200400" cy="548640"/>
          </a:xfrm>
        </p:spPr>
        <p:txBody>
          <a:bodyPr/>
          <a:lstStyle/>
          <a:p>
            <a:r>
              <a:rPr lang="en-US" dirty="0" smtClean="0"/>
              <a:t>Double cylinder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2600" y="1701848"/>
            <a:ext cx="3200400" cy="31089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Extra security for doors with glass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Safety hazard in case of fire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Not recommended for homes with elderly, children, or vulnerable adults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E441-23D6-40FB-836E-A21D53305A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9155" name="AutoShape 4" descr="data:image/jpeg;base64,/9j/4AAQSkZJRgABAQAAAQABAAD/2wBDAAUDBAQEAwUEBAQFBQUGBwwIBwcHBw8LCwkMEQ8SEhEPERETFhwXExQaFRERGCEYGh0dHx8fExciJCIeJBweHx7/2wBDAQUFBQcGBw4ICA4eFBEUHh4eHh4eHh4eHh4eHh4eHh4eHh4eHh4eHh4eHh4eHh4eHh4eHh4eHh4eHh4eHh4eHh7/wAARCABQAFADASIAAhEBAxEB/8QAGwABAAIDAQEAAAAAAAAAAAAAAAUGAgMEAQj/xAAzEAABAwMCAwMKBwAAAAAAAAABAAIDBAURBiESMVETQXEHFBUiMmGRsbLRFmJygZKhwf/EABYBAQEBAAAAAAAAAAAAAAAAAAADAv/EABsRAQABBQEAAAAAAAAAAAAAAAABERIhMkFC/9oADAMBAAIRAxEAPwD7GREQEREFcv8AI5ta/hJaRjcHHco3RN6r6+81lHVR1ETaeUsb2hyJBw5Dhuf88Ou7UlZTMv8A5i+ZraiWPjjZndwaBkjwyPis9Ob3aPfud8lXFqc7LYiIpKCIiAiIgIiIKZqiio5NSNuElNG6qgjLI5S31mtcBxAHocD4Lfpoj0qzwPyWGo3A3uWMHLuAOwOgA3/sLh0LS19Nfal1ZWiojmnc+naG4MbOH2Tuc79+3gq+U+r6iIpKCIiAiIgIiIIekaDqmrfjcQgZ/ivZmtbqaDhABMZzge532WNG9v4qq2ZGTFt+3Ckz86uhZ0gz9a2ymURFhoREQEREBERBSb/xMvlUWkty5p2P5WqO8nd+hvWo6uNnnHaUczoH9qCDs08s93P3Lbq+6U1PrSK1PbL29ZG6SNwYS0BoaDk8h7QUjpinZFeWSNY1rnZLiBgn1TzVp1T6uKIiioIiICIiAiIgq2oKeOS7OkdGxz2YLXEDLctHLos7IzhuUB/V9JXddKColqnzRsD2uxsDvsFA6Ktt8oL3Wel60VMMk7n0o4C0xsId6pzz5j7da1i1imV2REUmxER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9156" name="Picture 7" descr="single vs doub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142" y="2667000"/>
            <a:ext cx="5181600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5394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Fifth Precinct </a:t>
            </a:r>
            <a:r>
              <a:rPr lang="en-US" sz="4000" dirty="0" smtClean="0">
                <a:latin typeface="Eras Bold ITC" panose="020B0907030504020204" pitchFamily="34" charset="0"/>
              </a:rPr>
              <a:t>Property crimes Investigations</a:t>
            </a:r>
            <a:endParaRPr lang="en-US" sz="4000" dirty="0"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Lt Lee Edwards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41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097280"/>
            <a:ext cx="8077200" cy="960120"/>
          </a:xfrm>
        </p:spPr>
        <p:txBody>
          <a:bodyPr/>
          <a:lstStyle/>
          <a:p>
            <a:pPr marL="0" indent="0"/>
            <a:r>
              <a:rPr lang="en-US" b="0" dirty="0" smtClean="0">
                <a:solidFill>
                  <a:schemeClr val="accent3">
                    <a:lumMod val="50000"/>
                  </a:schemeClr>
                </a:solidFill>
                <a:latin typeface="Britannic Bold" pitchFamily="34" charset="0"/>
              </a:rPr>
              <a:t>How are property crimes investigated in Fifth Precinct?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Property crimes information</a:t>
            </a:r>
            <a:endParaRPr lang="en-US" dirty="0"/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85800" y="2209800"/>
          <a:ext cx="7772400" cy="37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12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65168" y="1591471"/>
            <a:ext cx="6072158" cy="1204306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Mecc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</a:br>
            <a:r>
              <a:rPr lang="en-US" sz="4000" dirty="0" smtClean="0">
                <a:latin typeface="Eras Bold ITC" panose="020B0907030504020204" pitchFamily="34" charset="0"/>
              </a:rPr>
              <a:t>911 presentation</a:t>
            </a:r>
            <a:endParaRPr lang="en-US" sz="4000" dirty="0"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12283">
            <a:off x="1138248" y="2528279"/>
            <a:ext cx="6511131" cy="32925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Maryam Williams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08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3"/>
          <p:cNvSpPr txBox="1">
            <a:spLocks noChangeArrowheads="1"/>
          </p:cNvSpPr>
          <p:nvPr/>
        </p:nvSpPr>
        <p:spPr bwMode="auto">
          <a:xfrm>
            <a:off x="4842575" y="914400"/>
            <a:ext cx="4267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Amy Lavender</a:t>
            </a:r>
          </a:p>
          <a:p>
            <a:r>
              <a:rPr lang="en-US" sz="2200" dirty="0">
                <a:latin typeface="+mj-lt"/>
              </a:rPr>
              <a:t>Crime Prevention Specialist</a:t>
            </a:r>
          </a:p>
          <a:p>
            <a:r>
              <a:rPr lang="en-US" sz="2200" i="1" dirty="0">
                <a:solidFill>
                  <a:schemeClr val="tx2"/>
                </a:solidFill>
                <a:latin typeface="+mj-lt"/>
              </a:rPr>
              <a:t>5</a:t>
            </a:r>
            <a:r>
              <a:rPr lang="en-US" sz="2200" i="1" baseline="30000" dirty="0">
                <a:solidFill>
                  <a:schemeClr val="tx2"/>
                </a:solidFill>
                <a:latin typeface="+mj-lt"/>
              </a:rPr>
              <a:t>th</a:t>
            </a:r>
            <a:r>
              <a:rPr lang="en-US" sz="2200" i="1" dirty="0">
                <a:solidFill>
                  <a:schemeClr val="tx2"/>
                </a:solidFill>
                <a:latin typeface="+mj-lt"/>
              </a:rPr>
              <a:t> Precinct</a:t>
            </a:r>
            <a:endParaRPr lang="en-US" sz="2400" i="1" dirty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612.673.5407</a:t>
            </a:r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  <a:hlinkClick r:id="rId2"/>
              </a:rPr>
              <a:t>Amy.Lavender@minneapolismn.gov</a:t>
            </a:r>
            <a:r>
              <a:rPr lang="en-US" sz="2000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4876800" y="2819400"/>
            <a:ext cx="441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Chelsea Adams</a:t>
            </a:r>
          </a:p>
          <a:p>
            <a:r>
              <a:rPr lang="en-US" sz="2200" dirty="0">
                <a:latin typeface="+mj-lt"/>
              </a:rPr>
              <a:t>Crime Prevention Specialist</a:t>
            </a:r>
          </a:p>
          <a:p>
            <a:r>
              <a:rPr lang="en-US" sz="2200" i="1" dirty="0">
                <a:solidFill>
                  <a:schemeClr val="tx2"/>
                </a:solidFill>
                <a:latin typeface="+mj-lt"/>
              </a:rPr>
              <a:t>5</a:t>
            </a:r>
            <a:r>
              <a:rPr lang="en-US" sz="2200" i="1" baseline="30000" dirty="0">
                <a:solidFill>
                  <a:schemeClr val="tx2"/>
                </a:solidFill>
                <a:latin typeface="+mj-lt"/>
              </a:rPr>
              <a:t>th</a:t>
            </a:r>
            <a:r>
              <a:rPr lang="en-US" sz="2200" i="1" dirty="0">
                <a:solidFill>
                  <a:schemeClr val="tx2"/>
                </a:solidFill>
                <a:latin typeface="+mj-lt"/>
              </a:rPr>
              <a:t> Precinct</a:t>
            </a:r>
            <a:endParaRPr lang="en-US" sz="2400" i="1" dirty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612.673.2819</a:t>
            </a:r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  <a:hlinkClick r:id="rId3"/>
              </a:rPr>
              <a:t>Chelsea.Adams@minneapolismn.gov</a:t>
            </a:r>
            <a:endParaRPr lang="en-US" sz="18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2895600" y="152400"/>
            <a:ext cx="3699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itannic Bold" panose="020B0903060703020204" pitchFamily="34" charset="0"/>
              </a:rPr>
              <a:t>Questions?</a:t>
            </a:r>
            <a:r>
              <a:rPr lang="en-US" sz="4000" b="1" dirty="0">
                <a:effectLst>
                  <a:outerShdw blurRad="38100" dist="38100" dir="2700000" algn="tl">
                    <a:srgbClr val="775F55"/>
                  </a:outerShdw>
                </a:effectLst>
                <a:latin typeface="Britannic Bold" panose="020B0903060703020204" pitchFamily="34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490C3-3ACF-46F5-96AF-0D873FC12B3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28600" y="928688"/>
            <a:ext cx="472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Maryam Williams</a:t>
            </a:r>
            <a:r>
              <a:rPr lang="en-US" sz="2200" dirty="0">
                <a:latin typeface="+mj-lt"/>
              </a:rPr>
              <a:t/>
            </a:r>
            <a:br>
              <a:rPr lang="en-US" sz="2200" dirty="0">
                <a:latin typeface="+mj-lt"/>
              </a:rPr>
            </a:br>
            <a:r>
              <a:rPr lang="en-US" sz="2200" dirty="0" smtClean="0">
                <a:latin typeface="+mj-lt"/>
              </a:rPr>
              <a:t>MECC/911 Supervisor</a:t>
            </a:r>
          </a:p>
          <a:p>
            <a:r>
              <a:rPr lang="en-US" sz="2200" i="1" dirty="0" smtClean="0">
                <a:solidFill>
                  <a:schemeClr val="tx2"/>
                </a:solidFill>
                <a:latin typeface="+mj-lt"/>
              </a:rPr>
              <a:t>(citywide)</a:t>
            </a:r>
            <a:endParaRPr lang="en-US" sz="1800" i="1" dirty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612.348.2345</a:t>
            </a:r>
          </a:p>
          <a:p>
            <a:r>
              <a:rPr lang="en-US" sz="2000" dirty="0" smtClean="0">
                <a:latin typeface="+mj-lt"/>
                <a:hlinkClick r:id="rId4"/>
              </a:rPr>
              <a:t>Maryam.Williams@minneapolismn.gov</a:t>
            </a:r>
            <a:r>
              <a:rPr lang="en-US" sz="2000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228600" y="2772251"/>
            <a:ext cx="472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Lt Lee Edwards</a:t>
            </a:r>
            <a:r>
              <a:rPr lang="en-US" sz="2200" dirty="0">
                <a:latin typeface="+mj-lt"/>
              </a:rPr>
              <a:t/>
            </a:r>
            <a:br>
              <a:rPr lang="en-US" sz="2200" dirty="0">
                <a:latin typeface="+mj-lt"/>
              </a:rPr>
            </a:br>
            <a:r>
              <a:rPr lang="en-US" sz="2200" dirty="0" smtClean="0">
                <a:latin typeface="+mj-lt"/>
              </a:rPr>
              <a:t>Property Crimes Lieutenant </a:t>
            </a:r>
          </a:p>
          <a:p>
            <a:r>
              <a:rPr lang="en-US" sz="2200" i="1" dirty="0" smtClean="0">
                <a:solidFill>
                  <a:schemeClr val="tx2"/>
                </a:solidFill>
                <a:latin typeface="+mj-lt"/>
              </a:rPr>
              <a:t>5</a:t>
            </a:r>
            <a:r>
              <a:rPr lang="en-US" sz="2200" i="1" baseline="30000" dirty="0" smtClean="0">
                <a:solidFill>
                  <a:schemeClr val="tx2"/>
                </a:solidFill>
                <a:latin typeface="+mj-lt"/>
              </a:rPr>
              <a:t>th</a:t>
            </a:r>
            <a:r>
              <a:rPr lang="en-US" sz="2200" i="1" dirty="0" smtClean="0">
                <a:solidFill>
                  <a:schemeClr val="tx2"/>
                </a:solidFill>
                <a:latin typeface="+mj-lt"/>
              </a:rPr>
              <a:t> Precinct</a:t>
            </a:r>
            <a:endParaRPr lang="en-US" i="1" dirty="0">
              <a:solidFill>
                <a:schemeClr val="tx2"/>
              </a:solidFill>
              <a:latin typeface="+mj-lt"/>
            </a:endParaRPr>
          </a:p>
          <a:p>
            <a:r>
              <a:rPr lang="en-US" sz="2000" dirty="0" smtClean="0">
                <a:latin typeface="+mj-lt"/>
              </a:rPr>
              <a:t>612.673.5592</a:t>
            </a:r>
          </a:p>
          <a:p>
            <a:r>
              <a:rPr lang="en-US" sz="2000" dirty="0" smtClean="0">
                <a:latin typeface="+mj-lt"/>
                <a:hlinkClick r:id="rId4"/>
              </a:rPr>
              <a:t>Lee.Edwards@minneapolismn.gov</a:t>
            </a:r>
            <a:r>
              <a:rPr lang="en-US" sz="2000" dirty="0" smtClean="0"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24609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Nine helpful tips when calling 911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from MECC/911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5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65168" y="1591471"/>
            <a:ext cx="6072158" cy="1204306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Britannic Bold" panose="020B0903060703020204" pitchFamily="34" charset="0"/>
              </a:rPr>
              <a:t>Fifth Precinct </a:t>
            </a:r>
            <a:r>
              <a:rPr lang="en-US" sz="4000" dirty="0" smtClean="0">
                <a:latin typeface="Eras Bold ITC" panose="020B0907030504020204" pitchFamily="34" charset="0"/>
              </a:rPr>
              <a:t>burglary prevention</a:t>
            </a:r>
            <a:endParaRPr lang="en-US" sz="4000" dirty="0"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12283">
            <a:off x="1138248" y="2528279"/>
            <a:ext cx="6511131" cy="32925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CPS’s Lavender &amp; Adams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2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Burglary prevention</a:t>
            </a:r>
            <a:endParaRPr lang="en-US" dirty="0"/>
          </a:p>
        </p:txBody>
      </p:sp>
      <p:sp>
        <p:nvSpPr>
          <p:cNvPr id="15361" name="Rectangle 1027"/>
          <p:cNvSpPr>
            <a:spLocks noGrp="1" noChangeArrowheads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In most cases home burglary is a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crime of opportunity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Residents can minimize their vulnerability to opportunistic burglars by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reducing or eliminating opportunity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Berlin Sans FB" panose="020E0602020502020306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/>
                </a:solidFill>
              </a:rPr>
              <a:t>Enhancing security can be easy. Investing a little time and money now by taking preventive steps can save thousands of dollars in the long run.</a:t>
            </a:r>
          </a:p>
          <a:p>
            <a:pPr marL="0" indent="0" eaLnBrk="1" hangingPunct="1">
              <a:buFontTx/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Watch a video of a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chronic burglar describing what he looks for </a:t>
            </a:r>
            <a:r>
              <a:rPr lang="en-US" sz="2000" dirty="0" smtClean="0">
                <a:solidFill>
                  <a:schemeClr val="tx2"/>
                </a:solidFill>
              </a:rPr>
              <a:t>when determining a place to burglarize.</a:t>
            </a:r>
            <a:endParaRPr lang="en-US" sz="2500" b="1" dirty="0" smtClean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7E6AC-E7AE-4CC2-82C5-D71C2959CED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8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burglar VIDEO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of convicted burglar’s explanation of what he looks for when targeting homes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1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400" dirty="0" smtClean="0"/>
              <a:t>Sources of Opportunity</a:t>
            </a:r>
            <a:endParaRPr sz="4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5029200"/>
          </a:xfrm>
        </p:spPr>
        <p:txBody>
          <a:bodyPr>
            <a:normAutofit/>
          </a:bodyPr>
          <a:lstStyle/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Open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, unlocked, or poorly secured </a:t>
            </a:r>
            <a:r>
              <a:rPr lang="en-US" sz="2800" dirty="0" smtClean="0"/>
              <a:t>doors and windows (vehicles, garages, homes,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  <a:endParaRPr lang="en-US" sz="2800" dirty="0"/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/>
              <a:t>Poorly secured or unsecured items like bicycles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Visible valuables</a:t>
            </a:r>
            <a:r>
              <a:rPr lang="en-US" sz="2800" dirty="0" smtClean="0"/>
              <a:t> (in home, car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/>
              <a:t>Unwatched or poorly lit areas </a:t>
            </a:r>
            <a:br>
              <a:rPr lang="en-US" sz="2800" dirty="0" smtClean="0"/>
            </a:br>
            <a:r>
              <a:rPr lang="en-US" sz="2800" dirty="0" smtClean="0"/>
              <a:t>with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poor natural surveillance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r>
              <a:rPr lang="en-US" sz="2800" dirty="0" smtClean="0"/>
              <a:t>Places where criminals know 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no one will watch or call on </a:t>
            </a:r>
            <a:b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</a:b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suspicious activity</a:t>
            </a: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7E6AC-E7AE-4CC2-82C5-D71C2959CED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220" name="Picture 9" descr="C:\Users\Sarah.mahmud\Local Settings\Temporary Internet Files\Content.IE5\JL6J0TFZ\MP90043165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00400"/>
            <a:ext cx="28368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779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EE441-23D6-40FB-836E-A21D53305A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04800" y="838200"/>
            <a:ext cx="8229600" cy="571500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sz="2600" dirty="0" smtClean="0"/>
              <a:t>Spring/summertime: 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open or unlocked windows </a:t>
            </a:r>
            <a:r>
              <a:rPr lang="en-US" sz="2600" dirty="0" smtClean="0"/>
              <a:t>are easily compromised by slitting the screens, pushing open the window, and entering the home.</a:t>
            </a:r>
          </a:p>
          <a:p>
            <a:pPr lvl="1">
              <a:defRPr/>
            </a:pPr>
            <a:r>
              <a:rPr lang="en-US" sz="2600" dirty="0" smtClean="0"/>
              <a:t>Most residential burglaries occur during the day.</a:t>
            </a:r>
          </a:p>
          <a:p>
            <a:pPr lvl="1">
              <a:defRPr/>
            </a:pPr>
            <a:r>
              <a:rPr lang="en-US" sz="2600" dirty="0" smtClean="0"/>
              <a:t>Most garage burglaries occur overnight. </a:t>
            </a:r>
          </a:p>
          <a:p>
            <a:pPr lvl="2">
              <a:defRPr/>
            </a:pPr>
            <a:r>
              <a:rPr lang="en-US" sz="2600" dirty="0" smtClean="0"/>
              <a:t>Common entry: 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unlocked, open, or poorly secured door</a:t>
            </a:r>
          </a:p>
          <a:p>
            <a:pPr lvl="1">
              <a:defRPr/>
            </a:pPr>
            <a:r>
              <a:rPr lang="en-US" sz="2600" dirty="0" smtClean="0"/>
              <a:t>Most burglaries are a crime of opportunity.</a:t>
            </a:r>
          </a:p>
          <a:p>
            <a:pPr lvl="1">
              <a:defRPr/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Most burglars do NOT want to confront anyone. </a:t>
            </a:r>
            <a:endParaRPr lang="en-US" sz="2600" dirty="0" smtClean="0"/>
          </a:p>
          <a:p>
            <a:pPr lvl="1">
              <a:defRPr/>
            </a:pP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Home invasions, as seen on TV, are </a:t>
            </a:r>
            <a:r>
              <a:rPr lang="en-US" sz="2600" b="1" i="1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very</a:t>
            </a:r>
            <a:r>
              <a:rPr lang="en-US" sz="2600" dirty="0" smtClean="0">
                <a:solidFill>
                  <a:schemeClr val="accent3">
                    <a:lumMod val="50000"/>
                  </a:schemeClr>
                </a:solidFill>
                <a:latin typeface="Britannic Bold" panose="020B0903060703020204" pitchFamily="34" charset="0"/>
              </a:rPr>
              <a:t> rare.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22960" y="152400"/>
            <a:ext cx="7520940" cy="5486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dirty="0" smtClean="0"/>
              <a:t>Common M.O.’s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22785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recommendations</a:t>
            </a:r>
            <a:endParaRPr lang="en-US" sz="4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444240" cy="548640"/>
          </a:xfrm>
        </p:spPr>
        <p:txBody>
          <a:bodyPr/>
          <a:lstStyle/>
          <a:p>
            <a:r>
              <a:rPr lang="en-US" dirty="0" smtClean="0"/>
              <a:t>Fences and Landscaping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701848"/>
            <a:ext cx="3657600" cy="43179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See-through fences (not privacy fences)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Trim hedges/shrubs at 3-4 feet, tree canopies at 6-7 feet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Hostile vegetation in/near large </a:t>
            </a:r>
            <a:r>
              <a:rPr lang="en-US" dirty="0" smtClean="0"/>
              <a:t>egress windows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910584" cy="548640"/>
          </a:xfrm>
        </p:spPr>
        <p:txBody>
          <a:bodyPr/>
          <a:lstStyle/>
          <a:p>
            <a:r>
              <a:rPr lang="en-US" dirty="0" smtClean="0"/>
              <a:t>Lighting and neighbors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40893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Dusk-till-dawn </a:t>
            </a:r>
            <a:r>
              <a:rPr lang="en-US" dirty="0"/>
              <a:t>lights on </a:t>
            </a:r>
            <a:r>
              <a:rPr lang="en-US" dirty="0" smtClean="0"/>
              <a:t>entries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Motion lights: specify usage to neighbors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Tell neighbors to call 911 on suspicious activity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67E6AC-E7AE-4CC2-82C5-D71C2959CE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86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1668</TotalTime>
  <Words>831</Words>
  <Application>Microsoft Office PowerPoint</Application>
  <PresentationFormat>On-screen Show (4:3)</PresentationFormat>
  <Paragraphs>160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Angles</vt:lpstr>
      <vt:lpstr>911 Burglary Prevention &amp;  Property crimes Investigations </vt:lpstr>
      <vt:lpstr>Mecc 911 presentation</vt:lpstr>
      <vt:lpstr>Nine helpful tips when calling 911</vt:lpstr>
      <vt:lpstr>Fifth Precinct burglary prevention</vt:lpstr>
      <vt:lpstr>Burglary prevention</vt:lpstr>
      <vt:lpstr>burglar VIDEO</vt:lpstr>
      <vt:lpstr>Sources of Opportunity</vt:lpstr>
      <vt:lpstr>PowerPoint Presentation</vt:lpstr>
      <vt:lpstr>recommendations</vt:lpstr>
      <vt:lpstr>Lighting and glare</vt:lpstr>
      <vt:lpstr>Building Exterior</vt:lpstr>
      <vt:lpstr>Window locks</vt:lpstr>
      <vt:lpstr>Double hung window locks</vt:lpstr>
      <vt:lpstr>Interior controls</vt:lpstr>
      <vt:lpstr>Doors</vt:lpstr>
      <vt:lpstr>Anatomy of a door</vt:lpstr>
      <vt:lpstr>Double vs single cylinder deadbolt</vt:lpstr>
      <vt:lpstr>Fifth Precinct Property crimes Investigations</vt:lpstr>
      <vt:lpstr>Property crimes information</vt:lpstr>
      <vt:lpstr>PowerPoint Presentation</vt:lpstr>
    </vt:vector>
  </TitlesOfParts>
  <Company>City of Minneapolis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911 Presentation Burglary Prevention  Burglary Investigation</dc:title>
  <dc:creator>CA</dc:creator>
  <cp:lastModifiedBy>Christine</cp:lastModifiedBy>
  <cp:revision>24</cp:revision>
  <dcterms:created xsi:type="dcterms:W3CDTF">2013-10-16T15:18:01Z</dcterms:created>
  <dcterms:modified xsi:type="dcterms:W3CDTF">2013-10-26T04:07:33Z</dcterms:modified>
</cp:coreProperties>
</file>