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480" r:id="rId5"/>
    <p:sldId id="503" r:id="rId6"/>
    <p:sldId id="506" r:id="rId7"/>
    <p:sldId id="504" r:id="rId8"/>
    <p:sldId id="505" r:id="rId9"/>
    <p:sldId id="499" r:id="rId10"/>
    <p:sldId id="500" r:id="rId11"/>
    <p:sldId id="501" r:id="rId12"/>
    <p:sldId id="502" r:id="rId13"/>
    <p:sldId id="495" r:id="rId14"/>
    <p:sldId id="508" r:id="rId15"/>
    <p:sldId id="498" r:id="rId16"/>
    <p:sldId id="493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96F253-4D69-7FD0-3CE0-CF8A60BACACA}" name="Johnson, Aaron (he/him/his)" initials="AJ" userId="S::Aaron.Johnson@Minneapolismn.gov::0b6624be-452d-4c9e-8084-bb342aa5c099" providerId="AD"/>
  <p188:author id="{4D1732C4-CBB7-1259-60D0-BE351CA661EE}" name="Van Offelen, Ethan (he/him/his)" initials="" userId="S::ethan.vanoffelen@minneapolismn.gov::0eb8a078-d574-4af5-bf1d-114280e8f2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61966E-AB3E-498E-9714-F041EC3014E2}" v="95" dt="2026-06-16T20:19:50.698"/>
    <p1510:client id="{FADD4022-6E49-7D0C-46D6-E7CDA8C9212A}" v="3" dt="2026-06-16T20:01:02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46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B3869EAF-9E1D-4798-BC2B-999213748E59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0B05765-7E18-462C-9C37-F73C204363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54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8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future area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96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C1ADA-082C-4DC5-A2CA-49C129520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7BD17F-9907-2CF1-AF3F-070D21743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7E60BE-1695-8DCA-F210-08D873762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future area 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7412E-B134-6B96-E8DA-D76449ECF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21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future area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50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35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03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52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74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38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38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94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51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05765-7E18-462C-9C37-F73C204363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51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2032" y="-12700"/>
            <a:ext cx="9175082" cy="57544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9861" y="1791929"/>
            <a:ext cx="7772400" cy="797398"/>
          </a:xfrm>
        </p:spPr>
        <p:txBody>
          <a:bodyPr anchor="b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485" y="3602038"/>
            <a:ext cx="4833257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50" y="6033863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87744F2F-5F95-4160-BBB5-B615D10597D2}" type="datetime4">
              <a:rPr lang="en-US" smtClean="0"/>
              <a:t>August 12, 2026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12032" y="5741714"/>
            <a:ext cx="1942432" cy="1116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EA6A65-BE7D-4D61-A608-1539A25B89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471949" y="1378974"/>
            <a:ext cx="233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800">
                <a:solidFill>
                  <a:schemeClr val="bg1"/>
                </a:solidFill>
              </a:rPr>
              <a:t>CITY OF MINNEAPOLIS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1" y="5906793"/>
            <a:ext cx="1252384" cy="72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15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84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3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8A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A2B427"/>
              </a:buClr>
              <a:defRPr/>
            </a:lvl1pPr>
            <a:lvl2pPr>
              <a:buClr>
                <a:srgbClr val="A2B427"/>
              </a:buClr>
              <a:defRPr/>
            </a:lvl2pPr>
            <a:lvl3pPr>
              <a:buClr>
                <a:srgbClr val="A2B427"/>
              </a:buClr>
              <a:defRPr/>
            </a:lvl3pPr>
            <a:lvl4pPr>
              <a:buClr>
                <a:srgbClr val="A2B427"/>
              </a:buClr>
              <a:defRPr/>
            </a:lvl4pPr>
            <a:lvl5pPr>
              <a:buClr>
                <a:srgbClr val="A2B427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73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5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95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7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5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6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7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3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A6A65-BE7D-4D61-A608-1539A25B8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61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8A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2D05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WSidewalkInspections@minneapolismn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inneapolismn.gov/media/-www-content-assets/documents/2024-Sidewalk-Defective-Standards-Criteria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776" y="1421762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Overview of Sidewalk Inspections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D2EB-EFC4-476A-A66F-7FD89A78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97" y="2661920"/>
            <a:ext cx="7789743" cy="38055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20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2000 miles of sidewalk in Minneapolis public right of way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2000">
                <a:solidFill>
                  <a:srgbClr val="171616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3 Sidewalk Inspectors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2000">
                <a:solidFill>
                  <a:srgbClr val="171616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Oversee the Sidewalk Repair Program which replaces approximately 300,000 sq ft of concrete each year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2000">
                <a:solidFill>
                  <a:srgbClr val="171616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Our program inspects sidewalk at 2500 – 3500 properties each year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2000">
                <a:solidFill>
                  <a:srgbClr val="171616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Issue permits and inspect all other sidewalk repair/replacement in Minneapolis public right of way (600+ each construction season)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2000">
                <a:solidFill>
                  <a:srgbClr val="171616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Receive and address all sidewalk related 311 questions (1000+ each construction season)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2000">
              <a:solidFill>
                <a:srgbClr val="171616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1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9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97BFD-F52E-35FF-A10D-A1D93FEB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10</a:t>
            </a:fld>
            <a:endParaRPr lang="en-US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F5649A7F-0389-072B-4383-6B1C843328F7}"/>
              </a:ext>
            </a:extLst>
          </p:cNvPr>
          <p:cNvSpPr txBox="1">
            <a:spLocks/>
          </p:cNvSpPr>
          <p:nvPr/>
        </p:nvSpPr>
        <p:spPr>
          <a:xfrm>
            <a:off x="392798" y="274740"/>
            <a:ext cx="3108475" cy="4768753"/>
          </a:xfrm>
          <a:prstGeom prst="rect">
            <a:avLst/>
          </a:prstGeom>
        </p:spPr>
        <p:txBody>
          <a:bodyPr vert="horz" wrap="square" lIns="0" tIns="433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indent="7620">
              <a:lnSpc>
                <a:spcPct val="101699"/>
              </a:lnSpc>
              <a:spcBef>
                <a:spcPts val="34"/>
              </a:spcBef>
            </a:pPr>
            <a:r>
              <a:rPr lang="en-US" sz="3600" dirty="0">
                <a:latin typeface="Aptos"/>
                <a:ea typeface="Calibri"/>
                <a:cs typeface="Calibri Light"/>
              </a:rPr>
              <a:t>Kingfield Sidewalk Replacement Area</a:t>
            </a:r>
          </a:p>
          <a:p>
            <a:pPr marL="571500" marR="5080" indent="-571500">
              <a:lnSpc>
                <a:spcPct val="101699"/>
              </a:lnSpc>
              <a:spcBef>
                <a:spcPts val="34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Aptos" panose="020B0004020202020204" pitchFamily="34" charset="0"/>
              <a:ea typeface="Calibri"/>
              <a:cs typeface="Calibri Light"/>
            </a:endParaRPr>
          </a:p>
          <a:p>
            <a:pPr marL="571500" marR="5080" indent="-571500">
              <a:lnSpc>
                <a:spcPct val="101699"/>
              </a:lnSpc>
              <a:spcBef>
                <a:spcPts val="34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  <a:ea typeface="Calibri"/>
                <a:cs typeface="Calibri Light"/>
              </a:rPr>
              <a:t>Early-Mid September Start</a:t>
            </a:r>
          </a:p>
          <a:p>
            <a:pPr marL="571500" marR="5080" indent="-571500">
              <a:lnSpc>
                <a:spcPct val="101699"/>
              </a:lnSpc>
              <a:spcBef>
                <a:spcPts val="34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  <a:ea typeface="Calibri"/>
                <a:cs typeface="Calibri Light"/>
              </a:rPr>
              <a:t>Duration 1 month</a:t>
            </a:r>
          </a:p>
          <a:p>
            <a:pPr marL="571500" marR="5080" indent="-571500">
              <a:lnSpc>
                <a:spcPct val="101699"/>
              </a:lnSpc>
              <a:spcBef>
                <a:spcPts val="34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  <a:ea typeface="Calibri"/>
                <a:cs typeface="Calibri Light"/>
              </a:rPr>
              <a:t>Starting on Stevens Ave moving west</a:t>
            </a:r>
          </a:p>
          <a:p>
            <a:pPr marL="571500" marR="5080" indent="-571500">
              <a:lnSpc>
                <a:spcPct val="101699"/>
              </a:lnSpc>
              <a:spcBef>
                <a:spcPts val="34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  <a:ea typeface="Calibri"/>
                <a:cs typeface="Calibri Light"/>
              </a:rPr>
              <a:t>Start time for work each day is 7am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284075-7D01-AECB-4EE1-4BA260091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062" y="1054890"/>
            <a:ext cx="5077786" cy="331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7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07DA6-F057-B30A-C0C8-8C00E3883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678BAD-F970-50F1-41F4-19820935A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11</a:t>
            </a:fld>
            <a:endParaRPr lang="en-US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6CFBBAF-CBA4-8114-0491-9E3F110ABD34}"/>
              </a:ext>
            </a:extLst>
          </p:cNvPr>
          <p:cNvSpPr txBox="1">
            <a:spLocks/>
          </p:cNvSpPr>
          <p:nvPr/>
        </p:nvSpPr>
        <p:spPr>
          <a:xfrm>
            <a:off x="347792" y="918714"/>
            <a:ext cx="2365426" cy="2251334"/>
          </a:xfrm>
          <a:prstGeom prst="rect">
            <a:avLst/>
          </a:prstGeom>
        </p:spPr>
        <p:txBody>
          <a:bodyPr vert="horz" wrap="square" lIns="0" tIns="433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indent="7620">
              <a:lnSpc>
                <a:spcPct val="101699"/>
              </a:lnSpc>
              <a:spcBef>
                <a:spcPts val="34"/>
              </a:spcBef>
            </a:pPr>
            <a:r>
              <a:rPr lang="en-US" sz="3600">
                <a:latin typeface="Aptos" panose="020B0004020202020204" pitchFamily="34" charset="0"/>
                <a:ea typeface="Calibri"/>
                <a:cs typeface="Calibri Light"/>
              </a:rPr>
              <a:t>Historic Sidewalk Repair Program</a:t>
            </a:r>
          </a:p>
        </p:txBody>
      </p:sp>
      <p:pic>
        <p:nvPicPr>
          <p:cNvPr id="3" name="Picture 2" descr="Map&#10;&#10;AI-generated content may be incorrect.">
            <a:extLst>
              <a:ext uri="{FF2B5EF4-FFF2-40B4-BE49-F238E27FC236}">
                <a16:creationId xmlns:a16="http://schemas.microsoft.com/office/drawing/2014/main" id="{5C73D811-4EAF-92D3-8290-B4FF9CB3D2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19" y="0"/>
            <a:ext cx="4437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61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97BFD-F52E-35FF-A10D-A1D93FEB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12</a:t>
            </a:fld>
            <a:endParaRPr lang="en-US"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7DCF7A7-8FC3-B677-AE38-5995B92876B4}"/>
              </a:ext>
            </a:extLst>
          </p:cNvPr>
          <p:cNvSpPr txBox="1">
            <a:spLocks/>
          </p:cNvSpPr>
          <p:nvPr/>
        </p:nvSpPr>
        <p:spPr>
          <a:xfrm>
            <a:off x="216358" y="941642"/>
            <a:ext cx="2548666" cy="2245370"/>
          </a:xfrm>
          <a:prstGeom prst="rect">
            <a:avLst/>
          </a:prstGeom>
        </p:spPr>
        <p:txBody>
          <a:bodyPr vert="horz" wrap="square" lIns="0" tIns="433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8AC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5080" indent="7620">
              <a:lnSpc>
                <a:spcPct val="101699"/>
              </a:lnSpc>
              <a:spcBef>
                <a:spcPts val="34"/>
              </a:spcBef>
            </a:pPr>
            <a:r>
              <a:rPr lang="en-US" sz="3600">
                <a:latin typeface="Aptos" panose="020B0004020202020204" pitchFamily="34" charset="0"/>
                <a:ea typeface="Calibri"/>
                <a:cs typeface="Calibri Light"/>
              </a:rPr>
              <a:t>Future</a:t>
            </a:r>
            <a:endParaRPr lang="en-US" sz="3600">
              <a:latin typeface="Aptos" panose="020B0004020202020204" pitchFamily="34" charset="0"/>
            </a:endParaRPr>
          </a:p>
          <a:p>
            <a:pPr marR="5080" indent="7620">
              <a:lnSpc>
                <a:spcPct val="101699"/>
              </a:lnSpc>
              <a:spcBef>
                <a:spcPts val="34"/>
              </a:spcBef>
            </a:pPr>
            <a:r>
              <a:rPr lang="en-US" sz="3600">
                <a:latin typeface="Aptos" panose="020B0004020202020204" pitchFamily="34" charset="0"/>
                <a:ea typeface="Calibri"/>
                <a:cs typeface="Calibri Light"/>
              </a:rPr>
              <a:t>Sidewalk Repair Program</a:t>
            </a:r>
            <a:endParaRPr lang="en-US" sz="3600">
              <a:latin typeface="Aptos" panose="020B0004020202020204" pitchFamily="34" charset="0"/>
            </a:endParaRPr>
          </a:p>
        </p:txBody>
      </p:sp>
      <p:pic>
        <p:nvPicPr>
          <p:cNvPr id="3" name="Picture 2" descr="Map&#10;&#10;AI-generated content may be incorrect.">
            <a:extLst>
              <a:ext uri="{FF2B5EF4-FFF2-40B4-BE49-F238E27FC236}">
                <a16:creationId xmlns:a16="http://schemas.microsoft.com/office/drawing/2014/main" id="{EDEEBE90-CF60-BF78-43BA-912E9F997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024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65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8" y="1266712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br>
              <a:rPr lang="en-US" sz="36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36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D2EB-EFC4-476A-A66F-7FD89A78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97" y="2592276"/>
            <a:ext cx="7789743" cy="38751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Who to contact if: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There are questions about the sidewalk panels we have marked for replacement.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There are footprints in fresh concrete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There is damage to private property ca</a:t>
            </a:r>
            <a:r>
              <a:rPr lang="en-US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used by the contractor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Anything else you can think of related to the new sidewalk panels</a:t>
            </a:r>
            <a:endParaRPr lang="en-US" sz="16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16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US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Sidewalk Inspector Charlie Cox 612-463-1571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US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Sidewalk Supervisor Brandon Schnabel 612-704-7092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US" u="sng" dirty="0">
                <a:hlinkClick r:id="rId3"/>
              </a:rPr>
              <a:t>PWSidewalkInspections@minneapolismn.gov</a:t>
            </a:r>
            <a:endParaRPr lang="en-US" dirty="0"/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endParaRPr lang="en-US" sz="16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None/>
              <a:tabLst>
                <a:tab pos="457200" algn="l"/>
              </a:tabLst>
              <a:defRPr/>
            </a:pP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2000" dirty="0">
              <a:solidFill>
                <a:srgbClr val="171616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13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65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8" y="410368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Criteria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2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06C1194-EDBB-981B-CCA4-CA2A200F1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Public Works Department performs inspections of sidewalks to identify defects and hazardous conditions that exceed the minimum criteria for removal and replacement. </a:t>
            </a:r>
          </a:p>
          <a:p>
            <a:pPr marL="0" indent="0">
              <a:buNone/>
            </a:pPr>
            <a:endParaRPr lang="en-US"/>
          </a:p>
          <a:p>
            <a:r>
              <a:rPr lang="en-US">
                <a:hlinkClick r:id="rId4"/>
              </a:rPr>
              <a:t>Defective Criteria</a:t>
            </a:r>
            <a:endParaRPr lang="en-US"/>
          </a:p>
          <a:p>
            <a:pPr lvl="1"/>
            <a:r>
              <a:rPr lang="en-US"/>
              <a:t>Cracked or Broken Sidewalk</a:t>
            </a:r>
          </a:p>
          <a:p>
            <a:pPr lvl="1"/>
            <a:r>
              <a:rPr lang="en-US"/>
              <a:t>Uneven or Settled Sidewalk</a:t>
            </a:r>
          </a:p>
          <a:p>
            <a:pPr lvl="1"/>
            <a:r>
              <a:rPr lang="en-US"/>
              <a:t>Projecting Sidewalk</a:t>
            </a:r>
          </a:p>
          <a:p>
            <a:pPr lvl="1"/>
            <a:r>
              <a:rPr lang="en-US"/>
              <a:t>Other Sidewalk Defects or Conditions</a:t>
            </a:r>
          </a:p>
        </p:txBody>
      </p:sp>
    </p:spTree>
    <p:extLst>
      <p:ext uri="{BB962C8B-B14F-4D97-AF65-F5344CB8AC3E}">
        <p14:creationId xmlns:p14="http://schemas.microsoft.com/office/powerpoint/2010/main" val="308204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89" y="410368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What Residents Can Expect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3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95CD6E-980D-0595-5E85-2D103C3FA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The concrete panels that have been marked in white paint will be removed</a:t>
            </a:r>
          </a:p>
          <a:p>
            <a:r>
              <a:rPr lang="en-US"/>
              <a:t>6-12 inches of soft surface may be disturbed adjacent to the panels</a:t>
            </a:r>
          </a:p>
          <a:p>
            <a:pPr lvl="1"/>
            <a:r>
              <a:rPr lang="en-US"/>
              <a:t>Any plants or items that may be disturbed should be moved by the property owner</a:t>
            </a:r>
          </a:p>
          <a:p>
            <a:pPr lvl="1"/>
            <a:r>
              <a:rPr lang="en-US"/>
              <a:t>Irrigation heads should be delineated</a:t>
            </a:r>
          </a:p>
          <a:p>
            <a:r>
              <a:rPr lang="en-US"/>
              <a:t>Concrete will be poured and will be able to be walked on within 24-48 hours</a:t>
            </a:r>
          </a:p>
          <a:p>
            <a:r>
              <a:rPr lang="en-US"/>
              <a:t>Soft surfaces will be restored with dirt and grass seed unless otherwise discussed </a:t>
            </a:r>
          </a:p>
        </p:txBody>
      </p:sp>
    </p:spTree>
    <p:extLst>
      <p:ext uri="{BB962C8B-B14F-4D97-AF65-F5344CB8AC3E}">
        <p14:creationId xmlns:p14="http://schemas.microsoft.com/office/powerpoint/2010/main" val="43350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8" y="320674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Process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4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95CD6E-980D-0595-5E85-2D103C3FA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Select areas of Minneapolis to replace sidewalk</a:t>
            </a:r>
          </a:p>
          <a:p>
            <a:r>
              <a:rPr lang="en-US"/>
              <a:t>Review for other projects that may conflict with this program</a:t>
            </a:r>
          </a:p>
          <a:p>
            <a:r>
              <a:rPr lang="en-US"/>
              <a:t>Hire the lowest responsive bid contractor</a:t>
            </a:r>
          </a:p>
          <a:p>
            <a:r>
              <a:rPr lang="en-US"/>
              <a:t>Walk the entire area marking defective sidewalk </a:t>
            </a:r>
          </a:p>
          <a:p>
            <a:r>
              <a:rPr lang="en-US"/>
              <a:t>Measure the sidewalk panels to be replaced and document </a:t>
            </a:r>
          </a:p>
          <a:p>
            <a:r>
              <a:rPr lang="en-US"/>
              <a:t>Take pictures of every site</a:t>
            </a:r>
          </a:p>
          <a:p>
            <a:r>
              <a:rPr lang="en-US"/>
              <a:t>Notify property owners by letter the sidewalk will be replaced. They can hire their own contractor or use the one we have. </a:t>
            </a:r>
          </a:p>
          <a:p>
            <a:r>
              <a:rPr lang="en-US"/>
              <a:t>If residents have any questions they can contact the Sidewalk Department</a:t>
            </a:r>
          </a:p>
          <a:p>
            <a:r>
              <a:rPr lang="en-US"/>
              <a:t>Direct contractor to do the work</a:t>
            </a:r>
          </a:p>
        </p:txBody>
      </p:sp>
    </p:spTree>
    <p:extLst>
      <p:ext uri="{BB962C8B-B14F-4D97-AF65-F5344CB8AC3E}">
        <p14:creationId xmlns:p14="http://schemas.microsoft.com/office/powerpoint/2010/main" val="41723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08" y="320674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Process continued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5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95CD6E-980D-0595-5E85-2D103C3FA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If the property owner disagrees with work that was completed there is a formal process to appeal. </a:t>
            </a:r>
          </a:p>
          <a:p>
            <a:r>
              <a:rPr lang="en-US"/>
              <a:t>For all properties that do not pay the invoice by November 15</a:t>
            </a:r>
            <a:r>
              <a:rPr lang="en-US" baseline="30000"/>
              <a:t>th</a:t>
            </a:r>
            <a:r>
              <a:rPr lang="en-US"/>
              <a:t> of the following year. The balance is added to their taxes as a special assessment.</a:t>
            </a:r>
          </a:p>
          <a:p>
            <a:pPr lvl="1"/>
            <a:r>
              <a:rPr lang="en-US"/>
              <a:t>Example: sidewalk replacement work completed July 15</a:t>
            </a:r>
            <a:r>
              <a:rPr lang="en-US" baseline="30000"/>
              <a:t>th</a:t>
            </a:r>
            <a:r>
              <a:rPr lang="en-US"/>
              <a:t> 2026. An invoice will be mailed in early 2027. If that invoice is unpaid by November 15</a:t>
            </a:r>
            <a:r>
              <a:rPr lang="en-US" baseline="30000"/>
              <a:t>th</a:t>
            </a:r>
            <a:r>
              <a:rPr lang="en-US"/>
              <a:t> of 2027 the balance due will be added to the 2028 property taxes as a special assessment. </a:t>
            </a:r>
          </a:p>
        </p:txBody>
      </p:sp>
    </p:spTree>
    <p:extLst>
      <p:ext uri="{BB962C8B-B14F-4D97-AF65-F5344CB8AC3E}">
        <p14:creationId xmlns:p14="http://schemas.microsoft.com/office/powerpoint/2010/main" val="1738787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321" y="215469"/>
            <a:ext cx="5905029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Cracked or Broken Sidewalk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D2EB-EFC4-476A-A66F-7FD89A78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97" y="2661920"/>
            <a:ext cx="7789743" cy="38055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20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2000">
              <a:solidFill>
                <a:srgbClr val="171616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6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123B97-6548-D6B3-87BA-CE0E5FE64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41" y="1344657"/>
            <a:ext cx="4129520" cy="5506026"/>
          </a:xfrm>
          <a:prstGeom prst="rect">
            <a:avLst/>
          </a:prstGeom>
        </p:spPr>
      </p:pic>
      <p:pic>
        <p:nvPicPr>
          <p:cNvPr id="11" name="Picture 10" descr="A picture containing text, grass, outdoor, tree&#10;&#10;AI-generated content may be incorrect.">
            <a:extLst>
              <a:ext uri="{FF2B5EF4-FFF2-40B4-BE49-F238E27FC236}">
                <a16:creationId xmlns:a16="http://schemas.microsoft.com/office/drawing/2014/main" id="{40945518-3311-89F6-B30E-B6063D82A3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568" y="1351974"/>
            <a:ext cx="4135007" cy="551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08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894" y="189593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Uneven or Settled Sidewalk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D2EB-EFC4-476A-A66F-7FD89A78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97" y="2661920"/>
            <a:ext cx="7789743" cy="38055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20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2000">
              <a:solidFill>
                <a:srgbClr val="171616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7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pic>
        <p:nvPicPr>
          <p:cNvPr id="11" name="Picture 10" descr="A picture containing text, grass, ground, outdoor&#10;&#10;AI-generated content may be incorrect.">
            <a:extLst>
              <a:ext uri="{FF2B5EF4-FFF2-40B4-BE49-F238E27FC236}">
                <a16:creationId xmlns:a16="http://schemas.microsoft.com/office/drawing/2014/main" id="{E1E15961-5032-123D-BEB2-B78B8509FD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386" y="1283257"/>
            <a:ext cx="3888134" cy="518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98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05" y="120939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Projecting Sidewalk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D2EB-EFC4-476A-A66F-7FD89A78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97" y="2661920"/>
            <a:ext cx="7789743" cy="38055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20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2000">
              <a:solidFill>
                <a:srgbClr val="171616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8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pic>
        <p:nvPicPr>
          <p:cNvPr id="8" name="Picture 7" descr="A picture containing text, grass, ground, outdoor&#10;&#10;AI-generated content may be incorrect.">
            <a:extLst>
              <a:ext uri="{FF2B5EF4-FFF2-40B4-BE49-F238E27FC236}">
                <a16:creationId xmlns:a16="http://schemas.microsoft.com/office/drawing/2014/main" id="{98B8A747-04FD-ECBD-8222-D053C10DD7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955" y="1350685"/>
            <a:ext cx="3891171" cy="51882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5819CE-43D3-ECC8-EA41-3C1808327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18" y="1351974"/>
            <a:ext cx="3891170" cy="518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457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FBD9-4D6C-444E-9683-637394C8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035" y="120939"/>
            <a:ext cx="8745583" cy="1325563"/>
          </a:xfrm>
        </p:spPr>
        <p:txBody>
          <a:bodyPr>
            <a:norm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36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Other Sidewalk Defects</a:t>
            </a:r>
            <a:endParaRPr lang="en-US" sz="36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D2EB-EFC4-476A-A66F-7FD89A78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97" y="2661920"/>
            <a:ext cx="7789743" cy="38055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20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2000">
              <a:solidFill>
                <a:srgbClr val="171616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B427"/>
              </a:buClr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endParaRPr lang="en-U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4777E-03BA-4215-A9ED-DFFEAA4B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A65-BE7D-4D61-A608-1539A25B89AE}" type="slidenum">
              <a:rPr lang="en-US" smtClean="0"/>
              <a:t>9</a:t>
            </a:fld>
            <a:endParaRPr lang="en-US"/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F92AA85-8733-4C22-A841-50F69A389D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469" y="215469"/>
            <a:ext cx="1955221" cy="11365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5F42EE-5740-0D3E-672F-1DB79493D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000" y="1237781"/>
            <a:ext cx="4058624" cy="541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51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PLS">
      <a:dk1>
        <a:srgbClr val="171616"/>
      </a:dk1>
      <a:lt1>
        <a:sysClr val="window" lastClr="FFFFFF"/>
      </a:lt1>
      <a:dk2>
        <a:srgbClr val="008AC0"/>
      </a:dk2>
      <a:lt2>
        <a:srgbClr val="D5D0CA"/>
      </a:lt2>
      <a:accent1>
        <a:srgbClr val="008AC0"/>
      </a:accent1>
      <a:accent2>
        <a:srgbClr val="A2B427"/>
      </a:accent2>
      <a:accent3>
        <a:srgbClr val="F68628"/>
      </a:accent3>
      <a:accent4>
        <a:srgbClr val="5543A2"/>
      </a:accent4>
      <a:accent5>
        <a:srgbClr val="FFCE34"/>
      </a:accent5>
      <a:accent6>
        <a:srgbClr val="E31837"/>
      </a:accent6>
      <a:hlink>
        <a:srgbClr val="0563C1"/>
      </a:hlink>
      <a:folHlink>
        <a:srgbClr val="954F72"/>
      </a:folHlink>
    </a:clrScheme>
    <a:fontScheme name="Mpls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plsTemplate" id="{5DF12D5D-555B-43D9-96CA-FFBD33B01BC8}" vid="{96A91B65-9C53-4F5E-8131-18CC1A5760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71c162-002a-4b7f-9de1-2c50dd64952b" xsi:nil="true"/>
    <lcf76f155ced4ddcb4097134ff3c332f xmlns="789bad36-5055-41a1-8a3e-a83b813d671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1C9BA7FE1EE640A6154EF16E3DB2D4" ma:contentTypeVersion="13" ma:contentTypeDescription="Create a new document." ma:contentTypeScope="" ma:versionID="d4ad99044090e49fa7c3ba792f9d700c">
  <xsd:schema xmlns:xsd="http://www.w3.org/2001/XMLSchema" xmlns:xs="http://www.w3.org/2001/XMLSchema" xmlns:p="http://schemas.microsoft.com/office/2006/metadata/properties" xmlns:ns2="789bad36-5055-41a1-8a3e-a83b813d6718" xmlns:ns3="3f71c162-002a-4b7f-9de1-2c50dd64952b" targetNamespace="http://schemas.microsoft.com/office/2006/metadata/properties" ma:root="true" ma:fieldsID="72c56483ebacc34aec29393ce90c96a8" ns2:_="" ns3:_="">
    <xsd:import namespace="789bad36-5055-41a1-8a3e-a83b813d6718"/>
    <xsd:import namespace="3f71c162-002a-4b7f-9de1-2c50dd6495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9bad36-5055-41a1-8a3e-a83b813d67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4da656-3bd0-4754-9deb-c2544a4250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71c162-002a-4b7f-9de1-2c50dd64952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3081aaf-9dd7-4f31-85a2-28241d851585}" ma:internalName="TaxCatchAll" ma:showField="CatchAllData" ma:web="7795623d-9bbd-4d17-a46c-6d918e8aa8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433619-5FE2-4928-AF4E-BD501BF84D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3BC98F-8843-473B-8AD2-C534D07000DD}">
  <ds:schemaRefs>
    <ds:schemaRef ds:uri="3f71c162-002a-4b7f-9de1-2c50dd64952b"/>
    <ds:schemaRef ds:uri="789bad36-5055-41a1-8a3e-a83b813d671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F77DF78-A80C-42B0-8B0E-86ADA72FC8B5}">
  <ds:schemaRefs>
    <ds:schemaRef ds:uri="3f71c162-002a-4b7f-9de1-2c50dd64952b"/>
    <ds:schemaRef ds:uri="789bad36-5055-41a1-8a3e-a83b813d67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525</Words>
  <Application>Microsoft Office PowerPoint</Application>
  <PresentationFormat>On-screen Show (4:3)</PresentationFormat>
  <Paragraphs>107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Symbol</vt:lpstr>
      <vt:lpstr>Office Theme</vt:lpstr>
      <vt:lpstr>Overview of Sidewalk Inspections</vt:lpstr>
      <vt:lpstr>Criteria</vt:lpstr>
      <vt:lpstr>What Residents Can Expect</vt:lpstr>
      <vt:lpstr>Process</vt:lpstr>
      <vt:lpstr>Process continued</vt:lpstr>
      <vt:lpstr>Cracked or Broken Sidewalk</vt:lpstr>
      <vt:lpstr>Uneven or Settled Sidewalk</vt:lpstr>
      <vt:lpstr>Projecting Sidewalk</vt:lpstr>
      <vt:lpstr>Other Sidewalk Defects</vt:lpstr>
      <vt:lpstr>PowerPoint Presentation</vt:lpstr>
      <vt:lpstr>PowerPoint Presentation</vt:lpstr>
      <vt:lpstr>PowerPoint Presentation</vt:lpstr>
      <vt:lpstr>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2025 Sidewalk Repair Program</dc:title>
  <dc:creator>Aaron Johnson</dc:creator>
  <cp:lastModifiedBy>Schnabel, Brandon</cp:lastModifiedBy>
  <cp:revision>2</cp:revision>
  <cp:lastPrinted>2026-06-15T20:18:42Z</cp:lastPrinted>
  <dcterms:created xsi:type="dcterms:W3CDTF">2021-03-20T22:21:07Z</dcterms:created>
  <dcterms:modified xsi:type="dcterms:W3CDTF">2026-08-12T21:22:02Z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0x010100331C9BA7FE1EE640A6154EF16E3DB2D4</vt:lpwstr>
  </property>
  <property fmtid="{D5CDD505-2E9C-101B-9397-08002B2CF9AE}" pid="3" name="MediaServiceImageTags">
    <vt:lpwstr/>
  </property>
</Properties>
</file>